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9" r:id="rId4"/>
    <p:sldId id="258" r:id="rId5"/>
    <p:sldId id="297" r:id="rId6"/>
    <p:sldId id="261" r:id="rId7"/>
    <p:sldId id="260" r:id="rId8"/>
    <p:sldId id="293" r:id="rId9"/>
    <p:sldId id="271" r:id="rId10"/>
    <p:sldId id="272" r:id="rId11"/>
    <p:sldId id="276" r:id="rId12"/>
    <p:sldId id="275" r:id="rId13"/>
    <p:sldId id="277" r:id="rId14"/>
    <p:sldId id="274" r:id="rId15"/>
    <p:sldId id="273" r:id="rId16"/>
    <p:sldId id="278" r:id="rId17"/>
    <p:sldId id="290" r:id="rId18"/>
    <p:sldId id="280" r:id="rId19"/>
    <p:sldId id="281" r:id="rId20"/>
    <p:sldId id="282" r:id="rId21"/>
    <p:sldId id="262" r:id="rId22"/>
    <p:sldId id="304" r:id="rId23"/>
    <p:sldId id="298" r:id="rId24"/>
    <p:sldId id="299" r:id="rId25"/>
    <p:sldId id="301" r:id="rId26"/>
    <p:sldId id="305" r:id="rId27"/>
    <p:sldId id="289" r:id="rId28"/>
    <p:sldId id="284" r:id="rId29"/>
    <p:sldId id="302" r:id="rId30"/>
    <p:sldId id="286" r:id="rId31"/>
    <p:sldId id="292" r:id="rId32"/>
    <p:sldId id="294" r:id="rId33"/>
    <p:sldId id="295" r:id="rId34"/>
    <p:sldId id="296" r:id="rId35"/>
    <p:sldId id="288" r:id="rId36"/>
    <p:sldId id="291" r:id="rId37"/>
    <p:sldId id="303" r:id="rId38"/>
    <p:sldId id="270"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
      <p:font typeface="Corbel" panose="020B0503020204020204" pitchFamily="34" charset="0"/>
      <p:regular r:id="rId49"/>
      <p:bold r:id="rId50"/>
      <p:italic r:id="rId51"/>
      <p:boldItalic r:id="rId52"/>
    </p:embeddedFont>
    <p:embeddedFont>
      <p:font typeface="Raleway" panose="020B0503030101060003"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71E77830-ED68-4EAF-A346-3099CF2EF1DA}">
          <p14:sldIdLst>
            <p14:sldId id="256"/>
            <p14:sldId id="257"/>
          </p14:sldIdLst>
        </p14:section>
        <p14:section name="Introduction" id="{D88F0E45-FB30-409D-94F4-D8AC946065D3}">
          <p14:sldIdLst>
            <p14:sldId id="259"/>
            <p14:sldId id="258"/>
            <p14:sldId id="297"/>
          </p14:sldIdLst>
        </p14:section>
        <p14:section name="Kit de montage" id="{A864A39C-5BA3-44B0-8BE2-CBCE336C765B}">
          <p14:sldIdLst>
            <p14:sldId id="261"/>
            <p14:sldId id="260"/>
            <p14:sldId id="293"/>
            <p14:sldId id="271"/>
            <p14:sldId id="272"/>
            <p14:sldId id="276"/>
            <p14:sldId id="275"/>
            <p14:sldId id="277"/>
            <p14:sldId id="274"/>
            <p14:sldId id="273"/>
            <p14:sldId id="278"/>
            <p14:sldId id="290"/>
            <p14:sldId id="280"/>
            <p14:sldId id="281"/>
            <p14:sldId id="282"/>
          </p14:sldIdLst>
        </p14:section>
        <p14:section name="PV vérif" id="{00503699-3E47-4DAD-91A9-739547EB0F81}">
          <p14:sldIdLst>
            <p14:sldId id="262"/>
            <p14:sldId id="304"/>
            <p14:sldId id="298"/>
            <p14:sldId id="299"/>
            <p14:sldId id="301"/>
            <p14:sldId id="305"/>
          </p14:sldIdLst>
        </p14:section>
        <p14:section name="Stratégie d'intégration" id="{3F3F4E20-6007-4EA0-A987-D68DCC54C97B}">
          <p14:sldIdLst>
            <p14:sldId id="289"/>
            <p14:sldId id="284"/>
            <p14:sldId id="302"/>
            <p14:sldId id="286"/>
            <p14:sldId id="292"/>
            <p14:sldId id="294"/>
            <p14:sldId id="295"/>
            <p14:sldId id="296"/>
            <p14:sldId id="288"/>
            <p14:sldId id="291"/>
            <p14:sldId id="303"/>
          </p14:sldIdLst>
        </p14:section>
        <p14:section name="Conclusion" id="{AD589727-40BC-4BAC-BE27-AB771B9D6063}">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8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fr-FR" sz="1200" b="0" i="0" u="none" strike="noStrike" cap="none">
                <a:solidFill>
                  <a:schemeClr val="dk1"/>
                </a:solidFill>
                <a:latin typeface="Calibri"/>
                <a:ea typeface="Calibri"/>
                <a:cs typeface="Calibri"/>
                <a:sym typeface="Calibri"/>
              </a:rPr>
              <a:t>‹N°›</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069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947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iapositive de titre">
    <p:bg>
      <p:bgPr>
        <a:solidFill>
          <a:srgbClr val="F1F1F1"/>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Shape 22"/>
          <p:cNvSpPr txBox="1">
            <a:spLocks noGrp="1"/>
          </p:cNvSpPr>
          <p:nvPr>
            <p:ph type="ctrTitle"/>
          </p:nvPr>
        </p:nvSpPr>
        <p:spPr>
          <a:xfrm>
            <a:off x="683568" y="1527330"/>
            <a:ext cx="7772400" cy="1102519"/>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36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69368" y="2661456"/>
            <a:ext cx="6400800" cy="1314450"/>
          </a:xfrm>
          <a:prstGeom prst="rect">
            <a:avLst/>
          </a:prstGeom>
          <a:noFill/>
          <a:ln>
            <a:noFill/>
          </a:ln>
        </p:spPr>
        <p:txBody>
          <a:bodyPr wrap="square" lIns="91425" tIns="91425" rIns="91425" bIns="91425" anchor="t" anchorCtr="0"/>
          <a:lstStyle>
            <a:lvl1pPr marL="0" marR="0" lvl="0" indent="0" algn="ctr" rtl="0">
              <a:spcBef>
                <a:spcPts val="560"/>
              </a:spcBef>
              <a:buClr>
                <a:srgbClr val="595959"/>
              </a:buClr>
              <a:buFont typeface="Arial"/>
              <a:buNone/>
              <a:defRPr sz="2800" b="1" i="0" u="none" strike="noStrike" cap="none">
                <a:solidFill>
                  <a:srgbClr val="595959"/>
                </a:solidFill>
                <a:latin typeface="Corbel"/>
                <a:ea typeface="Corbel"/>
                <a:cs typeface="Corbel"/>
                <a:sym typeface="Corbel"/>
              </a:defRPr>
            </a:lvl1pPr>
            <a:lvl2pPr marL="457200" marR="0" lvl="1" indent="0" algn="ctr" rtl="0">
              <a:spcBef>
                <a:spcPts val="480"/>
              </a:spcBef>
              <a:buClr>
                <a:srgbClr val="888888"/>
              </a:buClr>
              <a:buFont typeface="Arial"/>
              <a:buNone/>
              <a:defRPr sz="2400" b="0" i="0" u="none" strike="noStrike" cap="none">
                <a:solidFill>
                  <a:srgbClr val="888888"/>
                </a:solidFill>
                <a:latin typeface="Corbel"/>
                <a:ea typeface="Corbel"/>
                <a:cs typeface="Corbel"/>
                <a:sym typeface="Corbel"/>
              </a:defRPr>
            </a:lvl2pPr>
            <a:lvl3pPr marL="914400" marR="0" lvl="2"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3pPr>
            <a:lvl4pPr marL="1371600" marR="0" lvl="3"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4pPr>
            <a:lvl5pPr marL="1828800" marR="0" lvl="4"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5pPr>
            <a:lvl6pPr marL="2286000" marR="0" lvl="5"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6pPr>
            <a:lvl7pPr marL="2743200" marR="0" lvl="6"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7pPr>
            <a:lvl8pPr marL="3200400" marR="0" lvl="7"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8pPr>
            <a:lvl9pPr marL="3657600" marR="0" lvl="8"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Shape 2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5" name="Shape 2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 name="Shape 2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27" name="Shape 27"/>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re et texte vertical">
    <p:spTree>
      <p:nvGrpSpPr>
        <p:cNvPr id="1" name="Shape 93"/>
        <p:cNvGrpSpPr/>
        <p:nvPr/>
      </p:nvGrpSpPr>
      <p:grpSpPr>
        <a:xfrm>
          <a:off x="0" y="0"/>
          <a:ext cx="0" cy="0"/>
          <a:chOff x="0" y="0"/>
          <a:chExt cx="0" cy="0"/>
        </a:xfrm>
      </p:grpSpPr>
      <p:sp>
        <p:nvSpPr>
          <p:cNvPr id="94" name="Shape 94"/>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95" name="Shape 95"/>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rot="5400000">
            <a:off x="2843808" y="-1748730"/>
            <a:ext cx="3456384" cy="864096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Shape 9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8" name="Shape 9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9" name="Shape 9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0" name="Shape 100"/>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itre vertical et texte">
    <p:spTree>
      <p:nvGrpSpPr>
        <p:cNvPr id="1" name="Shape 101"/>
        <p:cNvGrpSpPr/>
        <p:nvPr/>
      </p:nvGrpSpPr>
      <p:grpSpPr>
        <a:xfrm>
          <a:off x="0" y="0"/>
          <a:ext cx="0" cy="0"/>
          <a:chOff x="0" y="0"/>
          <a:chExt cx="0" cy="0"/>
        </a:xfrm>
      </p:grpSpPr>
      <p:sp>
        <p:nvSpPr>
          <p:cNvPr id="102" name="Shape 102"/>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03" name="Shape 103"/>
          <p:cNvSpPr txBox="1">
            <a:spLocks noGrp="1"/>
          </p:cNvSpPr>
          <p:nvPr>
            <p:ph type="title"/>
          </p:nvPr>
        </p:nvSpPr>
        <p:spPr>
          <a:xfrm rot="5400000">
            <a:off x="5463778" y="1371601"/>
            <a:ext cx="4388644" cy="2057400"/>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rot="5400000">
            <a:off x="1272778" y="-609599"/>
            <a:ext cx="4388644" cy="60198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Shape 105"/>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6" name="Shape 106"/>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7" name="Shape 107"/>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8" name="Shape 10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re et contenu">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Shape 30"/>
          <p:cNvSpPr/>
          <p:nvPr/>
        </p:nvSpPr>
        <p:spPr>
          <a:xfrm>
            <a:off x="0" y="701257"/>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31" name="Shape 31"/>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2" name="Shape 32"/>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3" name="Shape 33"/>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34" name="Shape 34"/>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2313" y="2841781"/>
            <a:ext cx="7772400" cy="1021556"/>
          </a:xfrm>
          <a:prstGeom prst="rect">
            <a:avLst/>
          </a:prstGeom>
          <a:noFill/>
          <a:ln>
            <a:noFill/>
          </a:ln>
        </p:spPr>
        <p:txBody>
          <a:bodyPr wrap="square" lIns="91425" tIns="91425" rIns="91425" bIns="91425" anchor="t" anchorCtr="0"/>
          <a:lstStyle>
            <a:lvl1pPr marL="0" marR="0" lvl="0" indent="0" algn="l" rtl="0">
              <a:spcBef>
                <a:spcPts val="0"/>
              </a:spcBef>
              <a:buClr>
                <a:srgbClr val="B10404"/>
              </a:buClr>
              <a:buFont typeface="Corbel"/>
              <a:buNone/>
              <a:defRPr sz="40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760040" y="1707655"/>
            <a:ext cx="7772400" cy="112514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1" i="0" u="none" strike="noStrike" cap="none">
                <a:solidFill>
                  <a:srgbClr val="888888"/>
                </a:solidFill>
                <a:latin typeface="Corbel"/>
                <a:ea typeface="Corbel"/>
                <a:cs typeface="Corbel"/>
                <a:sym typeface="Corbel"/>
              </a:defRPr>
            </a:lvl1pPr>
            <a:lvl2pPr marL="457200" marR="0" lvl="1" indent="0" algn="l"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buClr>
                <a:srgbClr val="888888"/>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Shape 3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0" name="Shape 4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1" name="Shape 4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42" name="Shape 4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eux contenus">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Shape 45"/>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Shape 46"/>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47" name="Shape 4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8" name="Shape 4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9" name="Shape 4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50" name="Shape 50"/>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a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57200" y="1059583"/>
            <a:ext cx="4040188"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457200" y="1631156"/>
            <a:ext cx="4040188"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4645026" y="1059583"/>
            <a:ext cx="4041775"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645026" y="1631156"/>
            <a:ext cx="4041775"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Shape 57"/>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58" name="Shape 58"/>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1" name="Shape 6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re seul">
    <p:spTree>
      <p:nvGrpSpPr>
        <p:cNvPr id="1" name="Shape 62"/>
        <p:cNvGrpSpPr/>
        <p:nvPr/>
      </p:nvGrpSpPr>
      <p:grpSpPr>
        <a:xfrm>
          <a:off x="0" y="0"/>
          <a:ext cx="0" cy="0"/>
          <a:chOff x="0" y="0"/>
          <a:chExt cx="0" cy="0"/>
        </a:xfrm>
      </p:grpSpPr>
      <p:sp>
        <p:nvSpPr>
          <p:cNvPr id="63" name="Shape 63"/>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64" name="Shape 6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5" name="Shape 6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6" name="Shape 6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7" name="Shape 67"/>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69"/>
        <p:cNvGrpSpPr/>
        <p:nvPr/>
      </p:nvGrpSpPr>
      <p:grpSpPr>
        <a:xfrm>
          <a:off x="0" y="0"/>
          <a:ext cx="0" cy="0"/>
          <a:chOff x="0" y="0"/>
          <a:chExt cx="0" cy="0"/>
        </a:xfrm>
      </p:grpSpPr>
      <p:sp>
        <p:nvSpPr>
          <p:cNvPr id="70" name="Shape 70"/>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1" name="Shape 71"/>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2" name="Shape 72"/>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75" name="Shape 7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u avec légend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1" y="204787"/>
            <a:ext cx="3008313" cy="871538"/>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3575050" y="204788"/>
            <a:ext cx="5111750" cy="4389835"/>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1" i="0" u="none" strike="noStrike" cap="none">
                <a:solidFill>
                  <a:schemeClr val="dk1"/>
                </a:solidFill>
                <a:latin typeface="Corbel"/>
                <a:ea typeface="Corbel"/>
                <a:cs typeface="Corbel"/>
                <a:sym typeface="Corbel"/>
              </a:defRPr>
            </a:lvl1pPr>
            <a:lvl2pPr marL="742950" marR="0" lvl="1" indent="-107950" algn="l" rtl="0">
              <a:spcBef>
                <a:spcPts val="560"/>
              </a:spcBef>
              <a:buClr>
                <a:srgbClr val="424242"/>
              </a:buClr>
              <a:buSzPct val="100000"/>
              <a:buFont typeface="Arial"/>
              <a:buChar char="–"/>
              <a:defRPr sz="2800" b="0" i="0" u="none" strike="noStrike" cap="none">
                <a:solidFill>
                  <a:srgbClr val="424242"/>
                </a:solidFill>
                <a:latin typeface="Corbel"/>
                <a:ea typeface="Corbel"/>
                <a:cs typeface="Corbel"/>
                <a:sym typeface="Corbel"/>
              </a:defRPr>
            </a:lvl2pPr>
            <a:lvl3pPr marL="1143000" marR="0" lvl="2" indent="-7620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3pPr>
            <a:lvl4pPr marL="1600200" marR="0" lvl="3"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4pPr>
            <a:lvl5pPr marL="2057400" marR="0" lvl="4"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2"/>
          </p:nvPr>
        </p:nvSpPr>
        <p:spPr>
          <a:xfrm>
            <a:off x="457201" y="1076326"/>
            <a:ext cx="3008313" cy="351829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1" name="Shape 81"/>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2" name="Shape 82"/>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83" name="Shape 83"/>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Shape 84"/>
        <p:cNvGrpSpPr/>
        <p:nvPr/>
      </p:nvGrpSpPr>
      <p:grpSpPr>
        <a:xfrm>
          <a:off x="0" y="0"/>
          <a:ext cx="0" cy="0"/>
          <a:chOff x="0" y="0"/>
          <a:chExt cx="0" cy="0"/>
        </a:xfrm>
      </p:grpSpPr>
      <p:sp>
        <p:nvSpPr>
          <p:cNvPr id="85" name="Shape 85"/>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86" name="Shape 86"/>
          <p:cNvSpPr txBox="1">
            <a:spLocks noGrp="1"/>
          </p:cNvSpPr>
          <p:nvPr>
            <p:ph type="title"/>
          </p:nvPr>
        </p:nvSpPr>
        <p:spPr>
          <a:xfrm>
            <a:off x="1792288" y="3600450"/>
            <a:ext cx="5486400" cy="425054"/>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1" i="0" u="none" strike="noStrike" cap="none">
                <a:solidFill>
                  <a:schemeClr val="dk1"/>
                </a:solidFill>
                <a:latin typeface="Corbel"/>
                <a:ea typeface="Corbel"/>
                <a:cs typeface="Corbel"/>
                <a:sym typeface="Corbel"/>
              </a:defRPr>
            </a:lvl1pPr>
            <a:lvl2pPr marL="457200" marR="0" lvl="1" indent="0" algn="l" rtl="0">
              <a:spcBef>
                <a:spcPts val="560"/>
              </a:spcBef>
              <a:buClr>
                <a:srgbClr val="424242"/>
              </a:buClr>
              <a:buFont typeface="Arial"/>
              <a:buNone/>
              <a:defRPr sz="2800" b="0" i="0" u="none" strike="noStrike" cap="none">
                <a:solidFill>
                  <a:srgbClr val="424242"/>
                </a:solidFill>
                <a:latin typeface="Corbel"/>
                <a:ea typeface="Corbel"/>
                <a:cs typeface="Corbel"/>
                <a:sym typeface="Corbel"/>
              </a:defRPr>
            </a:lvl2pPr>
            <a:lvl3pPr marL="914400" marR="0" lvl="2" indent="0" algn="l" rtl="0">
              <a:spcBef>
                <a:spcPts val="480"/>
              </a:spcBef>
              <a:buClr>
                <a:srgbClr val="424242"/>
              </a:buClr>
              <a:buFont typeface="Arial"/>
              <a:buNone/>
              <a:defRPr sz="2400" b="0" i="0" u="none" strike="noStrike" cap="none">
                <a:solidFill>
                  <a:srgbClr val="424242"/>
                </a:solidFill>
                <a:latin typeface="Corbel"/>
                <a:ea typeface="Corbel"/>
                <a:cs typeface="Corbel"/>
                <a:sym typeface="Corbel"/>
              </a:defRPr>
            </a:lvl3pPr>
            <a:lvl4pPr marL="1371600" marR="0" lvl="3"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4pPr>
            <a:lvl5pPr marL="1828800" marR="0" lvl="4"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5pPr>
            <a:lvl6pPr marL="2286000" marR="0" lvl="5"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6pPr>
            <a:lvl7pPr marL="2743200" marR="0" lvl="6"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7pPr>
            <a:lvl8pPr marL="3200400" marR="0" lvl="7"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8pPr>
            <a:lvl9pPr marL="3657600" marR="0" lvl="8"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Shape 88"/>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Shape 8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0" name="Shape 9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1" name="Shape 9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92" name="Shape 9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Shape 11"/>
          <p:cNvSpPr/>
          <p:nvPr/>
        </p:nvSpPr>
        <p:spPr>
          <a:xfrm>
            <a:off x="0" y="0"/>
            <a:ext cx="9144000" cy="843558"/>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2" name="Shape 12"/>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Shape 14"/>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5" name="Shape 15"/>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6" name="Shape 16"/>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 name="Shape 17"/>
          <p:cNvSpPr txBox="1"/>
          <p:nvPr/>
        </p:nvSpPr>
        <p:spPr>
          <a:xfrm>
            <a:off x="-396" y="4993459"/>
            <a:ext cx="9144396" cy="200055"/>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p>
        </p:txBody>
      </p:sp>
      <p:pic>
        <p:nvPicPr>
          <p:cNvPr id="18" name="Shape 18"/>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Shape 19"/>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683568" y="694592"/>
            <a:ext cx="7772400" cy="1670539"/>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B10404"/>
              </a:buClr>
              <a:buSzPct val="25000"/>
              <a:buFont typeface="Corbel"/>
              <a:buNone/>
            </a:pPr>
            <a:r>
              <a:rPr lang="fr-FR" sz="4800" b="1" i="0" u="none" strike="noStrike" cap="none" dirty="0">
                <a:solidFill>
                  <a:schemeClr val="tx1"/>
                </a:solidFill>
                <a:latin typeface="Century Gothic" panose="020B0502020202020204" pitchFamily="34" charset="0"/>
                <a:sym typeface="Corbel"/>
              </a:rPr>
              <a:t>TOP </a:t>
            </a:r>
            <a:r>
              <a:rPr lang="fr-FR" sz="4800" dirty="0">
                <a:solidFill>
                  <a:schemeClr val="tx1"/>
                </a:solidFill>
                <a:latin typeface="Century Gothic" panose="020B0502020202020204" pitchFamily="34" charset="0"/>
              </a:rPr>
              <a:t>Véhicule</a:t>
            </a:r>
            <a:br>
              <a:rPr lang="fr-FR" sz="4800" b="1" i="0" u="none" strike="noStrike" cap="none" dirty="0">
                <a:solidFill>
                  <a:schemeClr val="tx1"/>
                </a:solidFill>
                <a:latin typeface="Century Gothic" panose="020B0502020202020204" pitchFamily="34" charset="0"/>
                <a:sym typeface="Corbel"/>
              </a:rPr>
            </a:br>
            <a:r>
              <a:rPr lang="fr-FR" sz="3200" dirty="0" err="1">
                <a:latin typeface="Century Gothic" panose="020B0502020202020204" pitchFamily="34" charset="0"/>
              </a:rPr>
              <a:t>Optimus</a:t>
            </a:r>
            <a:r>
              <a:rPr lang="fr-FR" sz="3200" dirty="0">
                <a:latin typeface="Century Gothic" panose="020B0502020202020204" pitchFamily="34" charset="0"/>
              </a:rPr>
              <a:t> v1.0</a:t>
            </a:r>
            <a:endParaRPr sz="3200" b="1" i="0" u="none" strike="noStrike" cap="none" dirty="0">
              <a:solidFill>
                <a:srgbClr val="B10404"/>
              </a:solidFill>
              <a:latin typeface="Century Gothic" panose="020B0502020202020204" pitchFamily="34" charset="0"/>
              <a:sym typeface="Corbel"/>
            </a:endParaRPr>
          </a:p>
        </p:txBody>
      </p:sp>
      <p:sp>
        <p:nvSpPr>
          <p:cNvPr id="114" name="Shape 114"/>
          <p:cNvSpPr txBox="1">
            <a:spLocks noGrp="1"/>
          </p:cNvSpPr>
          <p:nvPr>
            <p:ph type="subTitle" idx="1"/>
          </p:nvPr>
        </p:nvSpPr>
        <p:spPr>
          <a:xfrm>
            <a:off x="1369368" y="2661456"/>
            <a:ext cx="6400800" cy="131445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fr-FR" sz="2800" b="1" i="0" u="none" strike="noStrike" cap="none" dirty="0">
                <a:solidFill>
                  <a:srgbClr val="595959"/>
                </a:solidFill>
                <a:latin typeface="Corbel"/>
                <a:ea typeface="Corbel"/>
                <a:cs typeface="Corbel"/>
                <a:sym typeface="Corbel"/>
              </a:rPr>
              <a:t>V1.0</a:t>
            </a:r>
            <a:endParaRPr sz="2800" b="1" i="0" u="none" strike="noStrike" cap="none" dirty="0">
              <a:solidFill>
                <a:srgbClr val="595959"/>
              </a:solidFill>
              <a:latin typeface="Corbel"/>
              <a:ea typeface="Corbel"/>
              <a:cs typeface="Corbel"/>
              <a:sym typeface="Corbel"/>
            </a:endParaRPr>
          </a:p>
        </p:txBody>
      </p:sp>
      <p:sp>
        <p:nvSpPr>
          <p:cNvPr id="116" name="Shape 11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1</a:t>
            </a:fld>
            <a:endParaRPr lang="fr-FR" sz="1200" b="1" i="0" u="none" strike="noStrike" cap="none">
              <a:solidFill>
                <a:srgbClr val="FF0000"/>
              </a:solidFill>
              <a:latin typeface="Calibri"/>
              <a:ea typeface="Calibri"/>
              <a:cs typeface="Calibri"/>
              <a:sym typeface="Calibri"/>
            </a:endParaRPr>
          </a:p>
        </p:txBody>
      </p:sp>
      <p:sp>
        <p:nvSpPr>
          <p:cNvPr id="2" name="Rectangle 1"/>
          <p:cNvSpPr/>
          <p:nvPr/>
        </p:nvSpPr>
        <p:spPr>
          <a:xfrm>
            <a:off x="188247" y="3024498"/>
            <a:ext cx="2093357" cy="738664"/>
          </a:xfrm>
          <a:prstGeom prst="rect">
            <a:avLst/>
          </a:prstGeom>
        </p:spPr>
        <p:txBody>
          <a:bodyPr wrap="square">
            <a:spAutoFit/>
          </a:bodyPr>
          <a:lstStyle/>
          <a:p>
            <a:r>
              <a:rPr lang="fr-FR" dirty="0">
                <a:solidFill>
                  <a:schemeClr val="accent1"/>
                </a:solidFill>
                <a:latin typeface="Raleway" panose="020B0503030101060003" pitchFamily="34" charset="0"/>
                <a:sym typeface="Corbel"/>
              </a:rPr>
              <a:t>Date : 15/03/2019</a:t>
            </a:r>
            <a:br>
              <a:rPr lang="fr-FR" dirty="0">
                <a:solidFill>
                  <a:schemeClr val="accent1"/>
                </a:solidFill>
                <a:latin typeface="Raleway" panose="020B0503030101060003" pitchFamily="34" charset="0"/>
              </a:rPr>
            </a:br>
            <a:r>
              <a:rPr lang="fr-FR" dirty="0">
                <a:solidFill>
                  <a:schemeClr val="accent1"/>
                </a:solidFill>
                <a:latin typeface="Raleway" panose="020B0503030101060003" pitchFamily="34" charset="0"/>
              </a:rPr>
              <a:t>Horaire :</a:t>
            </a:r>
            <a:r>
              <a:rPr lang="fr-FR" dirty="0">
                <a:solidFill>
                  <a:schemeClr val="accent1"/>
                </a:solidFill>
                <a:latin typeface="Raleway" panose="020B0503030101060003" pitchFamily="34" charset="0"/>
                <a:sym typeface="Corbel"/>
              </a:rPr>
              <a:t> 16h-17h</a:t>
            </a:r>
            <a:br>
              <a:rPr lang="fr-FR" dirty="0">
                <a:solidFill>
                  <a:schemeClr val="accent1"/>
                </a:solidFill>
                <a:latin typeface="Raleway" panose="020B0503030101060003" pitchFamily="34" charset="0"/>
                <a:sym typeface="Corbel"/>
              </a:rPr>
            </a:br>
            <a:r>
              <a:rPr lang="fr-FR" dirty="0">
                <a:solidFill>
                  <a:schemeClr val="accent1"/>
                </a:solidFill>
                <a:latin typeface="Raleway" panose="020B0503030101060003" pitchFamily="34" charset="0"/>
              </a:rPr>
              <a:t>Lieu : Centrale ISYDES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73</a:t>
            </a:r>
          </a:p>
          <a:p>
            <a:pPr>
              <a:buFont typeface="Wingdings" panose="05000000000000000000" pitchFamily="2" charset="2"/>
              <a:buChar char="§"/>
            </a:pPr>
            <a:r>
              <a:rPr lang="fr-FR" sz="2400" dirty="0">
                <a:latin typeface="Raleway" panose="020B0503030101060003" pitchFamily="34" charset="0"/>
              </a:rPr>
              <a:t>Reçu 69</a:t>
            </a:r>
          </a:p>
          <a:p>
            <a:pPr>
              <a:buFont typeface="Wingdings" panose="05000000000000000000" pitchFamily="2" charset="2"/>
              <a:buChar char="§"/>
            </a:pPr>
            <a:r>
              <a:rPr lang="fr-FR" sz="2400" b="0" dirty="0">
                <a:latin typeface="Raleway" panose="020B0503030101060003" pitchFamily="34" charset="0"/>
              </a:rPr>
              <a:t>En phase de production à La </a:t>
            </a:r>
            <a:r>
              <a:rPr lang="fr-FR" sz="2400" b="0" dirty="0" err="1">
                <a:latin typeface="Raleway" panose="020B0503030101060003" pitchFamily="34" charset="0"/>
              </a:rPr>
              <a:t>Mache</a:t>
            </a:r>
            <a:r>
              <a:rPr lang="fr-FR" sz="2400" b="0" dirty="0">
                <a:latin typeface="Raleway" panose="020B0503030101060003" pitchFamily="34" charset="0"/>
              </a:rPr>
              <a:t>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Pédalier</a:t>
            </a:r>
          </a:p>
        </p:txBody>
      </p:sp>
    </p:spTree>
    <p:extLst>
      <p:ext uri="{BB962C8B-B14F-4D97-AF65-F5344CB8AC3E}">
        <p14:creationId xmlns:p14="http://schemas.microsoft.com/office/powerpoint/2010/main" val="1305571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99621" y="777630"/>
            <a:ext cx="2840023" cy="1063619"/>
          </a:xfrm>
        </p:spPr>
        <p:txBody>
          <a:bodyPr/>
          <a:lstStyle/>
          <a:p>
            <a:pPr>
              <a:buFont typeface="Wingdings" panose="05000000000000000000" pitchFamily="2" charset="2"/>
              <a:buChar char="§"/>
            </a:pPr>
            <a:r>
              <a:rPr lang="fr-FR" sz="2400" dirty="0">
                <a:latin typeface="Raleway" panose="020B0503030101060003" pitchFamily="34" charset="0"/>
              </a:rPr>
              <a:t>ICO 338</a:t>
            </a:r>
          </a:p>
          <a:p>
            <a:pPr>
              <a:buFont typeface="Wingdings" panose="05000000000000000000" pitchFamily="2" charset="2"/>
              <a:buChar char="§"/>
            </a:pPr>
            <a:r>
              <a:rPr lang="fr-FR" sz="2400" dirty="0">
                <a:latin typeface="Raleway" panose="020B0503030101060003" pitchFamily="34" charset="0"/>
              </a:rPr>
              <a:t>Reçu 338</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Triangles</a:t>
            </a:r>
          </a:p>
        </p:txBody>
      </p:sp>
      <p:pic>
        <p:nvPicPr>
          <p:cNvPr id="6" name="Image 5">
            <a:extLst>
              <a:ext uri="{FF2B5EF4-FFF2-40B4-BE49-F238E27FC236}">
                <a16:creationId xmlns:a16="http://schemas.microsoft.com/office/drawing/2014/main" id="{BD46CD12-E23F-4379-ACB8-873DD46F57F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9000" contrast="-14000"/>
                    </a14:imgEffect>
                  </a14:imgLayer>
                </a14:imgProps>
              </a:ext>
            </a:extLst>
          </a:blip>
          <a:stretch>
            <a:fillRect/>
          </a:stretch>
        </p:blipFill>
        <p:spPr>
          <a:xfrm>
            <a:off x="6470455" y="843558"/>
            <a:ext cx="2186205" cy="3915591"/>
          </a:xfrm>
          <a:prstGeom prst="rect">
            <a:avLst/>
          </a:prstGeom>
        </p:spPr>
      </p:pic>
      <p:pic>
        <p:nvPicPr>
          <p:cNvPr id="8" name="Image 7">
            <a:extLst>
              <a:ext uri="{FF2B5EF4-FFF2-40B4-BE49-F238E27FC236}">
                <a16:creationId xmlns:a16="http://schemas.microsoft.com/office/drawing/2014/main" id="{DAE64411-31C6-4BDA-BAFF-2132E49C9828}"/>
              </a:ext>
            </a:extLst>
          </p:cNvPr>
          <p:cNvPicPr>
            <a:picLocks noChangeAspect="1"/>
          </p:cNvPicPr>
          <p:nvPr/>
        </p:nvPicPr>
        <p:blipFill>
          <a:blip r:embed="rId4"/>
          <a:stretch>
            <a:fillRect/>
          </a:stretch>
        </p:blipFill>
        <p:spPr>
          <a:xfrm>
            <a:off x="795704" y="1846149"/>
            <a:ext cx="5178668" cy="2913000"/>
          </a:xfrm>
          <a:prstGeom prst="rect">
            <a:avLst/>
          </a:prstGeom>
        </p:spPr>
      </p:pic>
      <p:pic>
        <p:nvPicPr>
          <p:cNvPr id="10" name="Image 9">
            <a:extLst>
              <a:ext uri="{FF2B5EF4-FFF2-40B4-BE49-F238E27FC236}">
                <a16:creationId xmlns:a16="http://schemas.microsoft.com/office/drawing/2014/main" id="{C21BAAE8-D52D-4255-8952-5D9AFCB62DD3}"/>
              </a:ext>
            </a:extLst>
          </p:cNvPr>
          <p:cNvPicPr>
            <a:picLocks noChangeAspect="1"/>
          </p:cNvPicPr>
          <p:nvPr/>
        </p:nvPicPr>
        <p:blipFill>
          <a:blip r:embed="rId5"/>
          <a:stretch>
            <a:fillRect/>
          </a:stretch>
        </p:blipFill>
        <p:spPr>
          <a:xfrm>
            <a:off x="2455816" y="103624"/>
            <a:ext cx="3248297" cy="1611993"/>
          </a:xfrm>
          <a:prstGeom prst="rect">
            <a:avLst/>
          </a:prstGeom>
        </p:spPr>
      </p:pic>
    </p:spTree>
    <p:extLst>
      <p:ext uri="{BB962C8B-B14F-4D97-AF65-F5344CB8AC3E}">
        <p14:creationId xmlns:p14="http://schemas.microsoft.com/office/powerpoint/2010/main" val="2266953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404007" cy="3456384"/>
          </a:xfrm>
        </p:spPr>
        <p:txBody>
          <a:bodyPr/>
          <a:lstStyle/>
          <a:p>
            <a:pPr>
              <a:buFont typeface="Wingdings" panose="05000000000000000000" pitchFamily="2" charset="2"/>
              <a:buChar char="§"/>
            </a:pPr>
            <a:r>
              <a:rPr lang="fr-FR" sz="2000" dirty="0">
                <a:latin typeface="Raleway" panose="020B0503030101060003" pitchFamily="34" charset="0"/>
              </a:rPr>
              <a:t>ICO 24</a:t>
            </a:r>
          </a:p>
          <a:p>
            <a:pPr>
              <a:buFont typeface="Wingdings" panose="05000000000000000000" pitchFamily="2" charset="2"/>
              <a:buChar char="§"/>
            </a:pPr>
            <a:r>
              <a:rPr lang="fr-FR" sz="2000" dirty="0">
                <a:latin typeface="Raleway" panose="020B0503030101060003" pitchFamily="34" charset="0"/>
              </a:rPr>
              <a:t>Reçu 22</a:t>
            </a:r>
          </a:p>
          <a:p>
            <a:pPr>
              <a:buFont typeface="Wingdings" panose="05000000000000000000" pitchFamily="2" charset="2"/>
              <a:buChar char="§"/>
            </a:pPr>
            <a:r>
              <a:rPr lang="fr-FR" sz="2000" b="0" dirty="0">
                <a:latin typeface="Raleway" panose="020B0503030101060003" pitchFamily="34" charset="0"/>
              </a:rPr>
              <a:t>Commande chez </a:t>
            </a:r>
            <a:r>
              <a:rPr lang="fr-FR" sz="2000" b="0" dirty="0" err="1">
                <a:latin typeface="Raleway" panose="020B0503030101060003" pitchFamily="34" charset="0"/>
              </a:rPr>
              <a:t>Beringer</a:t>
            </a:r>
            <a:r>
              <a:rPr lang="fr-FR" sz="2000" b="0" dirty="0">
                <a:latin typeface="Raleway" panose="020B0503030101060003" pitchFamily="34" charset="0"/>
              </a:rPr>
              <a:t> reçu</a:t>
            </a:r>
          </a:p>
          <a:p>
            <a:pPr>
              <a:buFont typeface="Wingdings" panose="05000000000000000000" pitchFamily="2" charset="2"/>
              <a:buChar char="§"/>
            </a:pPr>
            <a:r>
              <a:rPr lang="fr-FR" sz="2000" b="0" dirty="0">
                <a:latin typeface="Raleway" panose="020B0503030101060003" pitchFamily="34" charset="0"/>
              </a:rPr>
              <a:t>Récupération des Etriers et maitre cylindre de </a:t>
            </a:r>
            <a:r>
              <a:rPr lang="fr-FR" sz="2000" b="0" dirty="0" err="1">
                <a:latin typeface="Raleway" panose="020B0503030101060003" pitchFamily="34" charset="0"/>
              </a:rPr>
              <a:t>Olympix</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Frette finies à La </a:t>
            </a:r>
            <a:r>
              <a:rPr lang="fr-FR" sz="2000" b="0" dirty="0" err="1">
                <a:latin typeface="Raleway" panose="020B0503030101060003" pitchFamily="34" charset="0"/>
              </a:rPr>
              <a:t>Mache</a:t>
            </a:r>
            <a:r>
              <a:rPr lang="fr-FR" sz="2000" b="0" dirty="0">
                <a:latin typeface="Raleway" panose="020B0503030101060003" pitchFamily="34" charset="0"/>
              </a:rPr>
              <a:t> et traité la semaine prochaine par </a:t>
            </a:r>
            <a:r>
              <a:rPr lang="fr-FR" sz="2000" b="0" dirty="0" err="1">
                <a:latin typeface="Raleway" panose="020B0503030101060003" pitchFamily="34" charset="0"/>
              </a:rPr>
              <a:t>Stoca</a:t>
            </a:r>
            <a:r>
              <a:rPr lang="fr-FR" sz="2000" b="0" dirty="0">
                <a:latin typeface="Raleway" panose="020B0503030101060003" pitchFamily="34" charset="0"/>
              </a:rPr>
              <a:t> (offert)</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Freinage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3" y="903222"/>
            <a:ext cx="3964261" cy="2130790"/>
          </a:xfrm>
          <a:prstGeom prst="rect">
            <a:avLst/>
          </a:prstGeom>
        </p:spPr>
      </p:pic>
      <p:pic>
        <p:nvPicPr>
          <p:cNvPr id="7" name="Image 6">
            <a:extLst>
              <a:ext uri="{FF2B5EF4-FFF2-40B4-BE49-F238E27FC236}">
                <a16:creationId xmlns:a16="http://schemas.microsoft.com/office/drawing/2014/main" id="{B3E684ED-9B9E-4085-B57F-715C170F6751}"/>
              </a:ext>
            </a:extLst>
          </p:cNvPr>
          <p:cNvPicPr>
            <a:picLocks noChangeAspect="1"/>
          </p:cNvPicPr>
          <p:nvPr/>
        </p:nvPicPr>
        <p:blipFill>
          <a:blip r:embed="rId3"/>
          <a:stretch>
            <a:fillRect/>
          </a:stretch>
        </p:blipFill>
        <p:spPr>
          <a:xfrm>
            <a:off x="5279184" y="3683726"/>
            <a:ext cx="3042258" cy="824705"/>
          </a:xfrm>
          <a:prstGeom prst="rect">
            <a:avLst/>
          </a:prstGeom>
        </p:spPr>
      </p:pic>
    </p:spTree>
    <p:extLst>
      <p:ext uri="{BB962C8B-B14F-4D97-AF65-F5344CB8AC3E}">
        <p14:creationId xmlns:p14="http://schemas.microsoft.com/office/powerpoint/2010/main" val="318456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ICO 35</a:t>
            </a:r>
          </a:p>
          <a:p>
            <a:pPr>
              <a:buFont typeface="Wingdings" panose="05000000000000000000" pitchFamily="2" charset="2"/>
              <a:buChar char="§"/>
            </a:pPr>
            <a:r>
              <a:rPr lang="fr-FR" sz="2400" dirty="0">
                <a:latin typeface="Raleway" panose="020B0503030101060003" pitchFamily="34" charset="0"/>
              </a:rPr>
              <a:t>Reçu 10</a:t>
            </a:r>
          </a:p>
          <a:p>
            <a:pPr>
              <a:buFont typeface="Wingdings" panose="05000000000000000000" pitchFamily="2" charset="2"/>
              <a:buChar char="§"/>
            </a:pPr>
            <a:r>
              <a:rPr lang="fr-FR" sz="2400" b="0" dirty="0">
                <a:latin typeface="Raleway" panose="020B0503030101060003" pitchFamily="34" charset="0"/>
              </a:rPr>
              <a:t>Durites + raccords déjà préparés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Circuit de freinage</a:t>
            </a:r>
          </a:p>
        </p:txBody>
      </p:sp>
    </p:spTree>
    <p:extLst>
      <p:ext uri="{BB962C8B-B14F-4D97-AF65-F5344CB8AC3E}">
        <p14:creationId xmlns:p14="http://schemas.microsoft.com/office/powerpoint/2010/main" val="218479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19" y="748145"/>
            <a:ext cx="8074795" cy="3551797"/>
          </a:xfrm>
        </p:spPr>
        <p:txBody>
          <a:bodyPr/>
          <a:lstStyle/>
          <a:p>
            <a:pPr>
              <a:buFont typeface="Wingdings" panose="05000000000000000000" pitchFamily="2" charset="2"/>
              <a:buChar char="§"/>
            </a:pPr>
            <a:r>
              <a:rPr lang="fr-FR" sz="2400" dirty="0">
                <a:latin typeface="Raleway" panose="020B0503030101060003" pitchFamily="34" charset="0"/>
              </a:rPr>
              <a:t>ICO 15</a:t>
            </a:r>
          </a:p>
          <a:p>
            <a:pPr>
              <a:buFont typeface="Wingdings" panose="05000000000000000000" pitchFamily="2" charset="2"/>
              <a:buChar char="§"/>
            </a:pPr>
            <a:r>
              <a:rPr lang="fr-FR" sz="2400" dirty="0">
                <a:latin typeface="Raleway" panose="020B0503030101060003" pitchFamily="34" charset="0"/>
              </a:rPr>
              <a:t>Reçu 4</a:t>
            </a:r>
          </a:p>
          <a:p>
            <a:pPr>
              <a:buFont typeface="Wingdings" panose="05000000000000000000" pitchFamily="2" charset="2"/>
              <a:buChar char="§"/>
            </a:pPr>
            <a:r>
              <a:rPr lang="fr-FR" sz="2400" b="0" dirty="0">
                <a:latin typeface="Raleway" panose="020B0503030101060003" pitchFamily="34" charset="0"/>
              </a:rPr>
              <a:t>Préparation du devis pour Bron lancement dans la semaine de la commande (délai 1 mois)</a:t>
            </a:r>
          </a:p>
          <a:p>
            <a:pPr>
              <a:buFont typeface="Wingdings" panose="05000000000000000000" pitchFamily="2" charset="2"/>
              <a:buChar char="§"/>
            </a:pPr>
            <a:r>
              <a:rPr lang="fr-FR" sz="2400" b="0" dirty="0">
                <a:latin typeface="Raleway" panose="020B0503030101060003" pitchFamily="34" charset="0"/>
              </a:rPr>
              <a:t>Push clips récupérés d’</a:t>
            </a:r>
            <a:r>
              <a:rPr lang="fr-FR" sz="2400" b="0" dirty="0" err="1">
                <a:latin typeface="Raleway" panose="020B0503030101060003" pitchFamily="34" charset="0"/>
              </a:rPr>
              <a:t>Olympix</a:t>
            </a:r>
            <a:r>
              <a:rPr lang="fr-FR" sz="2400" b="0" dirty="0">
                <a:latin typeface="Raleway" panose="020B0503030101060003" pitchFamily="34" charset="0"/>
              </a:rPr>
              <a:t>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Carrosserie</a:t>
            </a:r>
          </a:p>
        </p:txBody>
      </p:sp>
    </p:spTree>
    <p:extLst>
      <p:ext uri="{BB962C8B-B14F-4D97-AF65-F5344CB8AC3E}">
        <p14:creationId xmlns:p14="http://schemas.microsoft.com/office/powerpoint/2010/main" val="2817597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6707592" cy="3456384"/>
          </a:xfrm>
        </p:spPr>
        <p:txBody>
          <a:bodyPr/>
          <a:lstStyle/>
          <a:p>
            <a:pPr>
              <a:buFont typeface="Wingdings" panose="05000000000000000000" pitchFamily="2" charset="2"/>
              <a:buChar char="§"/>
            </a:pPr>
            <a:r>
              <a:rPr lang="fr-FR" sz="2000" dirty="0">
                <a:latin typeface="Raleway" panose="020B0503030101060003" pitchFamily="34" charset="0"/>
              </a:rPr>
              <a:t>ICO : 110</a:t>
            </a:r>
          </a:p>
          <a:p>
            <a:pPr>
              <a:buFont typeface="Wingdings" panose="05000000000000000000" pitchFamily="2" charset="2"/>
              <a:buChar char="§"/>
            </a:pPr>
            <a:r>
              <a:rPr lang="fr-FR" sz="2000" dirty="0">
                <a:latin typeface="Raleway" panose="020B0503030101060003" pitchFamily="34" charset="0"/>
              </a:rPr>
              <a:t>Reçu : 36</a:t>
            </a:r>
          </a:p>
          <a:p>
            <a:pPr>
              <a:buFont typeface="Wingdings" panose="05000000000000000000" pitchFamily="2" charset="2"/>
              <a:buChar char="§"/>
            </a:pPr>
            <a:r>
              <a:rPr lang="fr-FR" sz="2000" dirty="0">
                <a:latin typeface="Raleway" panose="020B0503030101060003" pitchFamily="34" charset="0"/>
              </a:rPr>
              <a:t> </a:t>
            </a:r>
            <a:r>
              <a:rPr lang="fr-FR" sz="2000" b="0" dirty="0">
                <a:latin typeface="Raleway" panose="020B0503030101060003" pitchFamily="34" charset="0"/>
              </a:rPr>
              <a:t>Moyeu et porte moyeu en cours à </a:t>
            </a:r>
            <a:r>
              <a:rPr lang="fr-FR" sz="2000" b="0" dirty="0" err="1">
                <a:latin typeface="Raleway" panose="020B0503030101060003" pitchFamily="34" charset="0"/>
              </a:rPr>
              <a:t>Boisard</a:t>
            </a:r>
            <a:endParaRPr lang="fr-FR" sz="2000" b="0" dirty="0">
              <a:latin typeface="Raleway" panose="020B0503030101060003" pitchFamily="34" charset="0"/>
            </a:endParaRPr>
          </a:p>
          <a:p>
            <a:pPr>
              <a:buFont typeface="Wingdings" panose="05000000000000000000" pitchFamily="2" charset="2"/>
              <a:buChar char="§"/>
            </a:pPr>
            <a:r>
              <a:rPr lang="fr-FR" sz="2000" b="0" dirty="0">
                <a:latin typeface="Raleway" panose="020B0503030101060003" pitchFamily="34" charset="0"/>
              </a:rPr>
              <a:t>Roulements commandés chez SKF</a:t>
            </a:r>
          </a:p>
          <a:p>
            <a:pPr>
              <a:buFont typeface="Wingdings" panose="05000000000000000000" pitchFamily="2" charset="2"/>
              <a:buChar char="§"/>
            </a:pPr>
            <a:r>
              <a:rPr lang="fr-FR" sz="2000" b="0" dirty="0">
                <a:latin typeface="Raleway" panose="020B0503030101060003" pitchFamily="34" charset="0"/>
              </a:rPr>
              <a:t>Jantes magnésium reçues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Roue équipée</a:t>
            </a:r>
          </a:p>
        </p:txBody>
      </p:sp>
    </p:spTree>
    <p:extLst>
      <p:ext uri="{BB962C8B-B14F-4D97-AF65-F5344CB8AC3E}">
        <p14:creationId xmlns:p14="http://schemas.microsoft.com/office/powerpoint/2010/main" val="1701809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549080" cy="3456384"/>
          </a:xfrm>
        </p:spPr>
        <p:txBody>
          <a:bodyPr/>
          <a:lstStyle/>
          <a:p>
            <a:pPr>
              <a:buFont typeface="Wingdings" panose="05000000000000000000" pitchFamily="2" charset="2"/>
              <a:buChar char="§"/>
            </a:pPr>
            <a:r>
              <a:rPr lang="fr-FR" sz="2000" dirty="0">
                <a:latin typeface="Raleway" panose="020B0503030101060003" pitchFamily="34" charset="0"/>
              </a:rPr>
              <a:t>ICO 96</a:t>
            </a:r>
          </a:p>
          <a:p>
            <a:pPr>
              <a:buFont typeface="Wingdings" panose="05000000000000000000" pitchFamily="2" charset="2"/>
              <a:buChar char="§"/>
            </a:pPr>
            <a:r>
              <a:rPr lang="fr-FR" sz="2000" dirty="0">
                <a:latin typeface="Raleway" panose="020B0503030101060003" pitchFamily="34" charset="0"/>
              </a:rPr>
              <a:t>Reçu 20</a:t>
            </a:r>
          </a:p>
          <a:p>
            <a:pPr>
              <a:buFont typeface="Wingdings" panose="05000000000000000000" pitchFamily="2" charset="2"/>
              <a:buChar char="§"/>
            </a:pPr>
            <a:r>
              <a:rPr lang="fr-FR" sz="2000" b="0" dirty="0">
                <a:latin typeface="Raleway" panose="020B0503030101060003" pitchFamily="34" charset="0"/>
              </a:rPr>
              <a:t>Commande </a:t>
            </a:r>
            <a:r>
              <a:rPr lang="fr-FR" sz="2000" b="0" dirty="0" err="1">
                <a:latin typeface="Raleway" panose="020B0503030101060003" pitchFamily="34" charset="0"/>
              </a:rPr>
              <a:t>Ohlins</a:t>
            </a:r>
            <a:r>
              <a:rPr lang="fr-FR" sz="2000" b="0" dirty="0">
                <a:latin typeface="Raleway" panose="020B0503030101060003" pitchFamily="34" charset="0"/>
              </a:rPr>
              <a:t> reçue</a:t>
            </a:r>
          </a:p>
          <a:p>
            <a:pPr>
              <a:buFont typeface="Wingdings" panose="05000000000000000000" pitchFamily="2" charset="2"/>
              <a:buChar char="§"/>
            </a:pPr>
            <a:r>
              <a:rPr lang="fr-FR" sz="2000" b="0" dirty="0">
                <a:latin typeface="Raleway" panose="020B0503030101060003" pitchFamily="34" charset="0"/>
              </a:rPr>
              <a:t>Visserie classe 12.9 commandée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Suspensions</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100" y="936381"/>
            <a:ext cx="3683370" cy="2762528"/>
          </a:xfrm>
          <a:prstGeom prst="rect">
            <a:avLst/>
          </a:prstGeom>
        </p:spPr>
      </p:pic>
    </p:spTree>
    <p:extLst>
      <p:ext uri="{BB962C8B-B14F-4D97-AF65-F5344CB8AC3E}">
        <p14:creationId xmlns:p14="http://schemas.microsoft.com/office/powerpoint/2010/main" val="1771989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dirty="0">
                <a:latin typeface="Raleway" panose="020B0503030101060003" pitchFamily="34" charset="0"/>
              </a:rPr>
              <a:t>ICO 32</a:t>
            </a:r>
          </a:p>
          <a:p>
            <a:pPr>
              <a:buFont typeface="Wingdings" panose="05000000000000000000" pitchFamily="2" charset="2"/>
              <a:buChar char="§"/>
            </a:pPr>
            <a:r>
              <a:rPr lang="fr-FR" dirty="0">
                <a:latin typeface="Raleway" panose="020B0503030101060003" pitchFamily="34" charset="0"/>
              </a:rPr>
              <a:t>Reçu 32</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Barre anti roulis </a:t>
            </a:r>
          </a:p>
        </p:txBody>
      </p:sp>
      <p:pic>
        <p:nvPicPr>
          <p:cNvPr id="6" name="Image 5">
            <a:extLst>
              <a:ext uri="{FF2B5EF4-FFF2-40B4-BE49-F238E27FC236}">
                <a16:creationId xmlns:a16="http://schemas.microsoft.com/office/drawing/2014/main" id="{4778E8C9-95FF-4CDA-AD78-B31D04B2B9C4}"/>
              </a:ext>
            </a:extLst>
          </p:cNvPr>
          <p:cNvPicPr>
            <a:picLocks noChangeAspect="1"/>
          </p:cNvPicPr>
          <p:nvPr/>
        </p:nvPicPr>
        <p:blipFill>
          <a:blip r:embed="rId2"/>
          <a:stretch>
            <a:fillRect/>
          </a:stretch>
        </p:blipFill>
        <p:spPr>
          <a:xfrm>
            <a:off x="3188677" y="1041888"/>
            <a:ext cx="4495799" cy="3371849"/>
          </a:xfrm>
          <a:prstGeom prst="rect">
            <a:avLst/>
          </a:prstGeom>
        </p:spPr>
      </p:pic>
    </p:spTree>
    <p:extLst>
      <p:ext uri="{BB962C8B-B14F-4D97-AF65-F5344CB8AC3E}">
        <p14:creationId xmlns:p14="http://schemas.microsoft.com/office/powerpoint/2010/main" val="353051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999353" cy="3456384"/>
          </a:xfrm>
        </p:spPr>
        <p:txBody>
          <a:bodyPr/>
          <a:lstStyle/>
          <a:p>
            <a:pPr>
              <a:buFont typeface="Wingdings" panose="05000000000000000000" pitchFamily="2" charset="2"/>
              <a:buChar char="§"/>
            </a:pPr>
            <a:r>
              <a:rPr lang="fr-FR" sz="2000" dirty="0">
                <a:latin typeface="Raleway" panose="020B0503030101060003" pitchFamily="34" charset="0"/>
              </a:rPr>
              <a:t>ICO 31</a:t>
            </a:r>
          </a:p>
          <a:p>
            <a:pPr>
              <a:buFont typeface="Wingdings" panose="05000000000000000000" pitchFamily="2" charset="2"/>
              <a:buChar char="§"/>
            </a:pPr>
            <a:r>
              <a:rPr lang="fr-FR" sz="2000" dirty="0">
                <a:latin typeface="Raleway" panose="020B0503030101060003" pitchFamily="34" charset="0"/>
              </a:rPr>
              <a:t>Reçu 29</a:t>
            </a:r>
          </a:p>
          <a:p>
            <a:pPr>
              <a:buFont typeface="Wingdings" panose="05000000000000000000" pitchFamily="2" charset="2"/>
              <a:buChar char="§"/>
            </a:pPr>
            <a:r>
              <a:rPr lang="fr-FR" sz="2000" b="0" dirty="0">
                <a:latin typeface="Raleway" panose="020B0503030101060003" pitchFamily="34" charset="0"/>
              </a:rPr>
              <a:t>Commande chez RCV lancée</a:t>
            </a:r>
          </a:p>
          <a:p>
            <a:pPr>
              <a:buFont typeface="Wingdings" panose="05000000000000000000" pitchFamily="2" charset="2"/>
              <a:buChar char="§"/>
            </a:pPr>
            <a:r>
              <a:rPr lang="fr-FR" sz="2000" b="0" dirty="0">
                <a:latin typeface="Raleway" panose="020B0503030101060003" pitchFamily="34" charset="0"/>
              </a:rPr>
              <a:t>Porte couronne en cours d’usinage à Centrale</a:t>
            </a: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Transmission secondaire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112" y="1394772"/>
            <a:ext cx="2331061" cy="3108081"/>
          </a:xfrm>
          <a:prstGeom prst="rect">
            <a:avLst/>
          </a:prstGeom>
        </p:spPr>
      </p:pic>
      <p:pic>
        <p:nvPicPr>
          <p:cNvPr id="7" name="Image 6">
            <a:extLst>
              <a:ext uri="{FF2B5EF4-FFF2-40B4-BE49-F238E27FC236}">
                <a16:creationId xmlns:a16="http://schemas.microsoft.com/office/drawing/2014/main" id="{425229BB-F045-425E-9003-B93A78D13BEA}"/>
              </a:ext>
            </a:extLst>
          </p:cNvPr>
          <p:cNvPicPr>
            <a:picLocks noChangeAspect="1"/>
          </p:cNvPicPr>
          <p:nvPr/>
        </p:nvPicPr>
        <p:blipFill>
          <a:blip r:embed="rId3"/>
          <a:stretch>
            <a:fillRect/>
          </a:stretch>
        </p:blipFill>
        <p:spPr>
          <a:xfrm>
            <a:off x="2507672" y="2798150"/>
            <a:ext cx="3030583" cy="1704703"/>
          </a:xfrm>
          <a:prstGeom prst="rect">
            <a:avLst/>
          </a:prstGeom>
        </p:spPr>
      </p:pic>
    </p:spTree>
    <p:extLst>
      <p:ext uri="{BB962C8B-B14F-4D97-AF65-F5344CB8AC3E}">
        <p14:creationId xmlns:p14="http://schemas.microsoft.com/office/powerpoint/2010/main" val="719546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7"/>
            <a:ext cx="4764492" cy="3315205"/>
          </a:xfrm>
        </p:spPr>
        <p:txBody>
          <a:bodyPr/>
          <a:lstStyle/>
          <a:p>
            <a:pPr>
              <a:buFont typeface="Wingdings" panose="05000000000000000000" pitchFamily="2" charset="2"/>
              <a:buChar char="§"/>
            </a:pPr>
            <a:r>
              <a:rPr lang="fr-FR" sz="2000" dirty="0">
                <a:latin typeface="Raleway" panose="020B0503030101060003" pitchFamily="34" charset="0"/>
              </a:rPr>
              <a:t>ICO : 503</a:t>
            </a:r>
          </a:p>
          <a:p>
            <a:pPr>
              <a:buFont typeface="Wingdings" panose="05000000000000000000" pitchFamily="2" charset="2"/>
              <a:buChar char="§"/>
            </a:pPr>
            <a:r>
              <a:rPr lang="fr-FR" sz="2000" dirty="0">
                <a:latin typeface="Raleway" panose="020B0503030101060003" pitchFamily="34" charset="0"/>
              </a:rPr>
              <a:t>Reçu : 0</a:t>
            </a:r>
          </a:p>
          <a:p>
            <a:pPr>
              <a:buFont typeface="Wingdings" panose="05000000000000000000" pitchFamily="2" charset="2"/>
              <a:buChar char="§"/>
            </a:pPr>
            <a:r>
              <a:rPr lang="fr-FR" sz="2000" b="0" dirty="0">
                <a:latin typeface="Raleway" panose="020B0503030101060003" pitchFamily="34" charset="0"/>
              </a:rPr>
              <a:t>Commande des cartes lancée</a:t>
            </a:r>
          </a:p>
          <a:p>
            <a:pPr>
              <a:buFont typeface="Wingdings" panose="05000000000000000000" pitchFamily="2" charset="2"/>
              <a:buChar char="§"/>
            </a:pPr>
            <a:r>
              <a:rPr lang="fr-FR" sz="2000" b="0" dirty="0">
                <a:latin typeface="Raleway" panose="020B0503030101060003" pitchFamily="34" charset="0"/>
              </a:rPr>
              <a:t>Commande du tableau de bord lancée</a:t>
            </a:r>
          </a:p>
          <a:p>
            <a:pPr>
              <a:buFont typeface="Wingdings" panose="05000000000000000000" pitchFamily="2" charset="2"/>
              <a:buChar char="§"/>
            </a:pPr>
            <a:r>
              <a:rPr lang="fr-FR" sz="2000" b="0" dirty="0">
                <a:latin typeface="Raleway" panose="020B0503030101060003" pitchFamily="34" charset="0"/>
              </a:rPr>
              <a:t>Commande chez </a:t>
            </a:r>
            <a:r>
              <a:rPr lang="fr-FR" sz="2000" b="0" dirty="0" err="1">
                <a:latin typeface="Raleway" panose="020B0503030101060003" pitchFamily="34" charset="0"/>
              </a:rPr>
              <a:t>Mouser</a:t>
            </a:r>
            <a:r>
              <a:rPr lang="fr-FR" sz="2000" b="0" dirty="0">
                <a:latin typeface="Raleway" panose="020B0503030101060003" pitchFamily="34" charset="0"/>
              </a:rPr>
              <a:t> en cours sur Bron </a:t>
            </a:r>
          </a:p>
          <a:p>
            <a:pPr>
              <a:buFont typeface="Wingdings" panose="05000000000000000000" pitchFamily="2" charset="2"/>
              <a:buChar char="§"/>
            </a:pPr>
            <a:r>
              <a:rPr lang="fr-FR" sz="2000" b="0" dirty="0">
                <a:latin typeface="Raleway" panose="020B0503030101060003" pitchFamily="34" charset="0"/>
              </a:rPr>
              <a:t>Commande chez RS Components en cours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Electronique arrière &amp; arrière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300" y="801579"/>
            <a:ext cx="3030248" cy="4040330"/>
          </a:xfrm>
          <a:prstGeom prst="rect">
            <a:avLst/>
          </a:prstGeom>
        </p:spPr>
      </p:pic>
    </p:spTree>
    <p:extLst>
      <p:ext uri="{BB962C8B-B14F-4D97-AF65-F5344CB8AC3E}">
        <p14:creationId xmlns:p14="http://schemas.microsoft.com/office/powerpoint/2010/main" val="398529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t>Introduction</a:t>
            </a:r>
          </a:p>
          <a:p>
            <a:pPr marL="692150" indent="-514350">
              <a:buFont typeface="+mj-lt"/>
              <a:buAutoNum type="arabicPeriod"/>
            </a:pPr>
            <a:r>
              <a:rPr lang="fr-FR" dirty="0"/>
              <a:t>Bilan logistique</a:t>
            </a:r>
          </a:p>
          <a:p>
            <a:pPr marL="692150" indent="-514350">
              <a:buFont typeface="+mj-lt"/>
              <a:buAutoNum type="arabicPeriod"/>
            </a:pPr>
            <a:r>
              <a:rPr lang="fr-FR" dirty="0"/>
              <a:t>Présentation des kits de montage</a:t>
            </a:r>
          </a:p>
          <a:p>
            <a:pPr marL="692150" indent="-514350">
              <a:buFont typeface="+mj-lt"/>
              <a:buAutoNum type="arabicPeriod"/>
            </a:pPr>
            <a:r>
              <a:rPr lang="fr-FR" dirty="0" err="1"/>
              <a:t>PVs</a:t>
            </a:r>
            <a:r>
              <a:rPr lang="fr-FR" dirty="0"/>
              <a:t> de vérification</a:t>
            </a:r>
          </a:p>
          <a:p>
            <a:pPr marL="692150" indent="-514350">
              <a:buFont typeface="+mj-lt"/>
              <a:buAutoNum type="arabicPeriod"/>
            </a:pPr>
            <a:r>
              <a:rPr lang="fr-FR" dirty="0"/>
              <a:t>Stratégie d’intégration</a:t>
            </a:r>
          </a:p>
          <a:p>
            <a:pPr marL="692150" indent="-514350">
              <a:buFont typeface="+mj-lt"/>
              <a:buAutoNum type="arabicPeriod"/>
            </a:pPr>
            <a:r>
              <a:rPr lang="fr-FR" dirty="0"/>
              <a:t>Planning prévisionnel</a:t>
            </a:r>
          </a:p>
          <a:p>
            <a:pPr marL="692150" indent="-514350">
              <a:buFont typeface="+mj-lt"/>
              <a:buAutoNum type="arabicPeriod"/>
            </a:pPr>
            <a:r>
              <a:rPr lang="fr-FR" dirty="0"/>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65157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3713811" cy="3456384"/>
          </a:xfrm>
        </p:spPr>
        <p:txBody>
          <a:bodyPr/>
          <a:lstStyle/>
          <a:p>
            <a:pPr>
              <a:buFont typeface="Wingdings" panose="05000000000000000000" pitchFamily="2" charset="2"/>
              <a:buChar char="§"/>
            </a:pPr>
            <a:r>
              <a:rPr lang="fr-FR" sz="2000" dirty="0">
                <a:latin typeface="Raleway" panose="020B0503030101060003" pitchFamily="34" charset="0"/>
              </a:rPr>
              <a:t>ICO : 36</a:t>
            </a:r>
          </a:p>
          <a:p>
            <a:pPr>
              <a:buFont typeface="Wingdings" panose="05000000000000000000" pitchFamily="2" charset="2"/>
              <a:buChar char="§"/>
            </a:pPr>
            <a:r>
              <a:rPr lang="fr-FR" sz="2000" dirty="0">
                <a:latin typeface="Raleway" panose="020B0503030101060003" pitchFamily="34" charset="0"/>
              </a:rPr>
              <a:t>Reçu : 36</a:t>
            </a:r>
          </a:p>
          <a:p>
            <a:pPr>
              <a:buFont typeface="Wingdings" panose="05000000000000000000" pitchFamily="2" charset="2"/>
              <a:buChar char="§"/>
            </a:pPr>
            <a:r>
              <a:rPr lang="fr-FR" sz="2000" b="0" dirty="0">
                <a:latin typeface="Raleway" panose="020B0503030101060003" pitchFamily="34" charset="0"/>
              </a:rPr>
              <a:t>Commande HPC lancée et lancée chez </a:t>
            </a:r>
            <a:r>
              <a:rPr lang="fr-FR" sz="2000" b="0" dirty="0" err="1">
                <a:latin typeface="Raleway" panose="020B0503030101060003" pitchFamily="34" charset="0"/>
              </a:rPr>
              <a:t>Coupery</a:t>
            </a:r>
            <a:r>
              <a:rPr lang="fr-FR" sz="2000" b="0" dirty="0">
                <a:latin typeface="Raleway" panose="020B0503030101060003" pitchFamily="34" charset="0"/>
              </a:rPr>
              <a:t> &amp; Masson </a:t>
            </a:r>
          </a:p>
          <a:p>
            <a:pPr>
              <a:buFont typeface="Wingdings" panose="05000000000000000000" pitchFamily="2" charset="2"/>
              <a:buChar char="§"/>
            </a:pPr>
            <a:r>
              <a:rPr lang="fr-FR" sz="2000" b="0" dirty="0">
                <a:latin typeface="Raleway" panose="020B0503030101060003" pitchFamily="34" charset="0"/>
              </a:rPr>
              <a:t>Manque perçage du volant</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Direction</a:t>
            </a:r>
          </a:p>
        </p:txBody>
      </p:sp>
      <p:pic>
        <p:nvPicPr>
          <p:cNvPr id="6" name="Image 5">
            <a:extLst>
              <a:ext uri="{FF2B5EF4-FFF2-40B4-BE49-F238E27FC236}">
                <a16:creationId xmlns:a16="http://schemas.microsoft.com/office/drawing/2014/main" id="{FAE3F9ED-272F-4780-8F7B-D32577301DE7}"/>
              </a:ext>
            </a:extLst>
          </p:cNvPr>
          <p:cNvPicPr>
            <a:picLocks noChangeAspect="1"/>
          </p:cNvPicPr>
          <p:nvPr/>
        </p:nvPicPr>
        <p:blipFill>
          <a:blip r:embed="rId2"/>
          <a:stretch>
            <a:fillRect/>
          </a:stretch>
        </p:blipFill>
        <p:spPr>
          <a:xfrm>
            <a:off x="4280915" y="950425"/>
            <a:ext cx="4611565" cy="3458674"/>
          </a:xfrm>
          <a:prstGeom prst="rect">
            <a:avLst/>
          </a:prstGeom>
        </p:spPr>
      </p:pic>
    </p:spTree>
    <p:extLst>
      <p:ext uri="{BB962C8B-B14F-4D97-AF65-F5344CB8AC3E}">
        <p14:creationId xmlns:p14="http://schemas.microsoft.com/office/powerpoint/2010/main" val="328151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450272" y="79530"/>
            <a:ext cx="8236527" cy="1102519"/>
          </a:xfrm>
        </p:spPr>
        <p:txBody>
          <a:bodyPr/>
          <a:lstStyle/>
          <a:p>
            <a:pPr marL="177800" algn="ctr"/>
            <a:r>
              <a:rPr lang="fr-FR" dirty="0">
                <a:latin typeface="Century Gothic" panose="020B0502020202020204" pitchFamily="34" charset="0"/>
              </a:rPr>
              <a:t>Présentation des </a:t>
            </a:r>
            <a:r>
              <a:rPr lang="fr-FR" dirty="0" err="1">
                <a:latin typeface="Century Gothic" panose="020B0502020202020204" pitchFamily="34" charset="0"/>
              </a:rPr>
              <a:t>PVs</a:t>
            </a:r>
            <a:r>
              <a:rPr lang="fr-FR" dirty="0">
                <a:latin typeface="Century Gothic" panose="020B0502020202020204" pitchFamily="34" charset="0"/>
              </a:rPr>
              <a:t> de vérification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21</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274" y="1233101"/>
            <a:ext cx="2545373" cy="3393831"/>
          </a:xfrm>
          <a:prstGeom prst="rect">
            <a:avLst/>
          </a:prstGeom>
        </p:spPr>
      </p:pic>
    </p:spTree>
    <p:extLst>
      <p:ext uri="{BB962C8B-B14F-4D97-AF65-F5344CB8AC3E}">
        <p14:creationId xmlns:p14="http://schemas.microsoft.com/office/powerpoint/2010/main" val="15470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450272" y="79530"/>
            <a:ext cx="8236527" cy="1102519"/>
          </a:xfrm>
        </p:spPr>
        <p:txBody>
          <a:bodyPr/>
          <a:lstStyle/>
          <a:p>
            <a:pPr marL="177800" algn="ctr"/>
            <a:r>
              <a:rPr lang="fr-FR" dirty="0">
                <a:latin typeface="Century Gothic" panose="020B0502020202020204" pitchFamily="34" charset="0"/>
              </a:rPr>
              <a:t>Présentation des AMDEC de </a:t>
            </a:r>
            <a:r>
              <a:rPr lang="fr-FR" dirty="0" err="1">
                <a:latin typeface="Century Gothic" panose="020B0502020202020204" pitchFamily="34" charset="0"/>
              </a:rPr>
              <a:t>dérisquage</a:t>
            </a:r>
            <a:endParaRPr lang="fr-FR" dirty="0">
              <a:latin typeface="Century Gothic" panose="020B0502020202020204"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22</a:t>
            </a:fld>
            <a:endParaRPr lang="fr-FR" sz="1200" b="1" i="0" u="none" strike="noStrike" cap="none">
              <a:solidFill>
                <a:srgbClr val="FF0000"/>
              </a:solidFill>
              <a:latin typeface="Calibri"/>
              <a:ea typeface="Calibri"/>
              <a:cs typeface="Calibri"/>
              <a:sym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274" y="1233101"/>
            <a:ext cx="2545373" cy="3393831"/>
          </a:xfrm>
          <a:prstGeom prst="rect">
            <a:avLst/>
          </a:prstGeom>
        </p:spPr>
      </p:pic>
    </p:spTree>
    <p:extLst>
      <p:ext uri="{BB962C8B-B14F-4D97-AF65-F5344CB8AC3E}">
        <p14:creationId xmlns:p14="http://schemas.microsoft.com/office/powerpoint/2010/main" val="2314688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en torsion</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de la structure tubulaire</a:t>
            </a:r>
          </a:p>
        </p:txBody>
      </p:sp>
      <p:pic>
        <p:nvPicPr>
          <p:cNvPr id="6" name="Image 5">
            <a:extLst>
              <a:ext uri="{FF2B5EF4-FFF2-40B4-BE49-F238E27FC236}">
                <a16:creationId xmlns:a16="http://schemas.microsoft.com/office/drawing/2014/main" id="{241A4F5D-2662-44DB-A99B-6D853AB6D408}"/>
              </a:ext>
            </a:extLst>
          </p:cNvPr>
          <p:cNvPicPr>
            <a:picLocks noChangeAspect="1"/>
          </p:cNvPicPr>
          <p:nvPr/>
        </p:nvPicPr>
        <p:blipFill>
          <a:blip r:embed="rId2"/>
          <a:stretch>
            <a:fillRect/>
          </a:stretch>
        </p:blipFill>
        <p:spPr>
          <a:xfrm>
            <a:off x="3442569" y="982204"/>
            <a:ext cx="4927707" cy="3695780"/>
          </a:xfrm>
          <a:prstGeom prst="rect">
            <a:avLst/>
          </a:prstGeom>
        </p:spPr>
      </p:pic>
    </p:spTree>
    <p:extLst>
      <p:ext uri="{BB962C8B-B14F-4D97-AF65-F5344CB8AC3E}">
        <p14:creationId xmlns:p14="http://schemas.microsoft.com/office/powerpoint/2010/main" val="2505995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de fonctionnement</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du tableau de bord (carte avant)</a:t>
            </a:r>
          </a:p>
        </p:txBody>
      </p:sp>
      <p:pic>
        <p:nvPicPr>
          <p:cNvPr id="5" name="video-1551816215">
            <a:hlinkClick r:id="" action="ppaction://media"/>
            <a:extLst>
              <a:ext uri="{FF2B5EF4-FFF2-40B4-BE49-F238E27FC236}">
                <a16:creationId xmlns:a16="http://schemas.microsoft.com/office/drawing/2014/main" id="{616F22D6-AEBF-4C7B-AA8C-1AE41071A7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2666" y="1428750"/>
            <a:ext cx="5502030" cy="3094892"/>
          </a:xfrm>
          <a:prstGeom prst="rect">
            <a:avLst/>
          </a:prstGeom>
        </p:spPr>
      </p:pic>
    </p:spTree>
    <p:extLst>
      <p:ext uri="{BB962C8B-B14F-4D97-AF65-F5344CB8AC3E}">
        <p14:creationId xmlns:p14="http://schemas.microsoft.com/office/powerpoint/2010/main" val="758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585192"/>
          </a:xfrm>
        </p:spPr>
        <p:txBody>
          <a:bodyPr/>
          <a:lstStyle/>
          <a:p>
            <a:pPr>
              <a:buFont typeface="Wingdings" panose="05000000000000000000" pitchFamily="2" charset="2"/>
              <a:buChar char="§"/>
            </a:pPr>
            <a:r>
              <a:rPr lang="fr-FR" sz="2000" dirty="0">
                <a:latin typeface="Raleway" panose="020B0503030101060003" pitchFamily="34" charset="0"/>
              </a:rPr>
              <a:t>Test de torsion</a:t>
            </a:r>
            <a:endParaRPr lang="fr-FR" sz="20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Validation de la barre anti roulis</a:t>
            </a:r>
          </a:p>
        </p:txBody>
      </p:sp>
    </p:spTree>
    <p:extLst>
      <p:ext uri="{BB962C8B-B14F-4D97-AF65-F5344CB8AC3E}">
        <p14:creationId xmlns:p14="http://schemas.microsoft.com/office/powerpoint/2010/main" val="2886017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684480"/>
          </a:xfrm>
        </p:spPr>
        <p:txBody>
          <a:bodyPr/>
          <a:lstStyle/>
          <a:p>
            <a:pPr>
              <a:buFont typeface="Wingdings" panose="05000000000000000000" pitchFamily="2" charset="2"/>
              <a:buChar char="§"/>
            </a:pPr>
            <a:r>
              <a:rPr lang="fr-FR" sz="2000" dirty="0">
                <a:latin typeface="Raleway" panose="020B0503030101060003" pitchFamily="34" charset="0"/>
              </a:rPr>
              <a:t>Vérification d’injecteur et rampe d’injection sur </a:t>
            </a:r>
            <a:r>
              <a:rPr lang="fr-FR" sz="2000" dirty="0" err="1">
                <a:latin typeface="Raleway" panose="020B0503030101060003" pitchFamily="34" charset="0"/>
              </a:rPr>
              <a:t>vulcanix</a:t>
            </a:r>
            <a:endParaRPr lang="fr-FR" sz="2000" dirty="0">
              <a:latin typeface="Raleway" panose="020B0503030101060003" pitchFamily="34" charset="0"/>
            </a:endParaRPr>
          </a:p>
          <a:p>
            <a:pPr>
              <a:buFont typeface="Wingdings" panose="05000000000000000000" pitchFamily="2" charset="2"/>
              <a:buChar char="§"/>
            </a:pPr>
            <a:r>
              <a:rPr lang="fr-FR" sz="2000" dirty="0">
                <a:latin typeface="Raleway" panose="020B0503030101060003" pitchFamily="34" charset="0"/>
              </a:rPr>
              <a:t>Vérification de l’admission sur </a:t>
            </a:r>
            <a:r>
              <a:rPr lang="fr-FR" sz="2000" dirty="0" err="1">
                <a:latin typeface="Raleway" panose="020B0503030101060003" pitchFamily="34" charset="0"/>
              </a:rPr>
              <a:t>Vulcanix</a:t>
            </a:r>
            <a:r>
              <a:rPr lang="fr-FR" sz="2000" dirty="0">
                <a:latin typeface="Raleway" panose="020B0503030101060003" pitchFamily="34" charset="0"/>
              </a:rPr>
              <a:t> : semaine prochaine</a:t>
            </a:r>
          </a:p>
          <a:p>
            <a:pPr>
              <a:buFont typeface="Wingdings" panose="05000000000000000000" pitchFamily="2" charset="2"/>
              <a:buChar char="§"/>
            </a:pPr>
            <a:r>
              <a:rPr lang="fr-FR" sz="2000" dirty="0">
                <a:latin typeface="Raleway" panose="020B0503030101060003" pitchFamily="34" charset="0"/>
              </a:rPr>
              <a:t>Vérification de l’échappement sur </a:t>
            </a:r>
            <a:r>
              <a:rPr lang="fr-FR" sz="2000" dirty="0" err="1">
                <a:latin typeface="Raleway" panose="020B0503030101060003" pitchFamily="34" charset="0"/>
              </a:rPr>
              <a:t>Vulcanix</a:t>
            </a:r>
            <a:r>
              <a:rPr lang="fr-FR" sz="2000" dirty="0">
                <a:latin typeface="Raleway" panose="020B0503030101060003" pitchFamily="34" charset="0"/>
              </a:rPr>
              <a:t> : semaine prochaine</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r>
              <a:rPr lang="fr-FR" sz="2000" dirty="0">
                <a:latin typeface="Raleway" panose="020B0503030101060003" pitchFamily="34" charset="0"/>
              </a:rPr>
              <a:t>Vérification des triangles de suspensions (essais en traction) : semaine prochaine</a:t>
            </a:r>
          </a:p>
          <a:p>
            <a:pPr>
              <a:buFont typeface="Wingdings" panose="05000000000000000000" pitchFamily="2" charset="2"/>
              <a:buChar char="§"/>
            </a:pPr>
            <a:r>
              <a:rPr lang="fr-FR" sz="2000" dirty="0">
                <a:latin typeface="Raleway" panose="020B0503030101060003" pitchFamily="34" charset="0"/>
              </a:rPr>
              <a:t>Vérification des amortisseurs : recherche d’entreprise</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r>
              <a:rPr lang="fr-FR" sz="2000" dirty="0">
                <a:latin typeface="Raleway" panose="020B0503030101060003" pitchFamily="34" charset="0"/>
              </a:rPr>
              <a:t>Vérification de l’ergonomie ce week-end (</a:t>
            </a:r>
            <a:r>
              <a:rPr lang="fr-FR" sz="2000" dirty="0" err="1">
                <a:latin typeface="Raleway" panose="020B0503030101060003" pitchFamily="34" charset="0"/>
              </a:rPr>
              <a:t>backet</a:t>
            </a:r>
            <a:r>
              <a:rPr lang="fr-FR" sz="2000" dirty="0">
                <a:latin typeface="Raleway" panose="020B0503030101060003" pitchFamily="34" charset="0"/>
              </a:rPr>
              <a:t> &amp; Harnais)</a:t>
            </a:r>
          </a:p>
          <a:p>
            <a:pPr>
              <a:buFont typeface="Wingdings" panose="05000000000000000000" pitchFamily="2" charset="2"/>
              <a:buChar char="§"/>
            </a:pPr>
            <a:endParaRPr lang="fr-FR" sz="2000" dirty="0">
              <a:latin typeface="Raleway" panose="020B0503030101060003" pitchFamily="34" charset="0"/>
            </a:endParaRPr>
          </a:p>
          <a:p>
            <a:pPr>
              <a:buFont typeface="Wingdings" panose="05000000000000000000" pitchFamily="2" charset="2"/>
              <a:buChar char="§"/>
            </a:pPr>
            <a:endParaRPr lang="fr-FR" sz="200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Vérification de systèmes</a:t>
            </a:r>
          </a:p>
        </p:txBody>
      </p:sp>
    </p:spTree>
    <p:extLst>
      <p:ext uri="{BB962C8B-B14F-4D97-AF65-F5344CB8AC3E}">
        <p14:creationId xmlns:p14="http://schemas.microsoft.com/office/powerpoint/2010/main" val="1553097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1653421" y="79530"/>
            <a:ext cx="5837159" cy="1102519"/>
          </a:xfrm>
        </p:spPr>
        <p:txBody>
          <a:bodyPr/>
          <a:lstStyle/>
          <a:p>
            <a:pPr marL="177800" algn="ctr"/>
            <a:r>
              <a:rPr lang="fr-FR" dirty="0">
                <a:latin typeface="Century Gothic" panose="020B0502020202020204" pitchFamily="34" charset="0"/>
              </a:rPr>
              <a:t>Stratégie d’intégration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27</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417734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753626" cy="3283467"/>
          </a:xfrm>
        </p:spPr>
        <p:txBody>
          <a:bodyPr/>
          <a:lstStyle/>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Peinture</a:t>
            </a:r>
            <a:r>
              <a:rPr lang="fr-FR" sz="1800" b="0" dirty="0">
                <a:latin typeface="Raleway" panose="020B0503030101060003" pitchFamily="34" charset="0"/>
                <a:sym typeface="Wingdings" panose="05000000000000000000" pitchFamily="2" charset="2"/>
              </a:rPr>
              <a:t> : entre le 12-15 Mars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Intégration des systèmes :</a:t>
            </a:r>
            <a:r>
              <a:rPr lang="fr-FR" sz="1800" b="0" dirty="0">
                <a:latin typeface="Raleway" panose="020B0503030101060003" pitchFamily="34" charset="0"/>
                <a:sym typeface="Wingdings" panose="05000000000000000000" pitchFamily="2" charset="2"/>
              </a:rPr>
              <a:t> entre le 15 Mars et le 03 Avril (à Bron) </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châssis équipé</a:t>
            </a:r>
          </a:p>
        </p:txBody>
      </p:sp>
      <p:pic>
        <p:nvPicPr>
          <p:cNvPr id="7" name="Image 6">
            <a:extLst>
              <a:ext uri="{FF2B5EF4-FFF2-40B4-BE49-F238E27FC236}">
                <a16:creationId xmlns:a16="http://schemas.microsoft.com/office/drawing/2014/main" id="{3EED9802-73F2-4007-B675-AA3CCA597AE0}"/>
              </a:ext>
            </a:extLst>
          </p:cNvPr>
          <p:cNvPicPr>
            <a:picLocks noChangeAspect="1"/>
          </p:cNvPicPr>
          <p:nvPr/>
        </p:nvPicPr>
        <p:blipFill>
          <a:blip r:embed="rId2"/>
          <a:stretch>
            <a:fillRect/>
          </a:stretch>
        </p:blipFill>
        <p:spPr>
          <a:xfrm>
            <a:off x="6393743" y="843558"/>
            <a:ext cx="2312651" cy="4111379"/>
          </a:xfrm>
          <a:prstGeom prst="rect">
            <a:avLst/>
          </a:prstGeom>
        </p:spPr>
      </p:pic>
    </p:spTree>
    <p:extLst>
      <p:ext uri="{BB962C8B-B14F-4D97-AF65-F5344CB8AC3E}">
        <p14:creationId xmlns:p14="http://schemas.microsoft.com/office/powerpoint/2010/main" val="3166487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753626" cy="3283467"/>
          </a:xfrm>
        </p:spPr>
        <p:txBody>
          <a:bodyPr/>
          <a:lstStyle/>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Soudure des cartes électroniques</a:t>
            </a:r>
            <a:r>
              <a:rPr lang="fr-FR" sz="1800" b="0" dirty="0">
                <a:latin typeface="Raleway" panose="020B0503030101060003" pitchFamily="34" charset="0"/>
                <a:sym typeface="Wingdings" panose="05000000000000000000" pitchFamily="2" charset="2"/>
              </a:rPr>
              <a:t> : entre le 4-10 Mars (à Centrale)</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Début du faisceau électrique :</a:t>
            </a:r>
            <a:r>
              <a:rPr lang="fr-FR" sz="1800" b="0" dirty="0">
                <a:latin typeface="Raleway" panose="020B0503030101060003" pitchFamily="34" charset="0"/>
                <a:sym typeface="Wingdings" panose="05000000000000000000" pitchFamily="2" charset="2"/>
              </a:rPr>
              <a:t> entre le 15 Mars et le 24 Mars (à Centrale) </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SEISM</a:t>
            </a:r>
          </a:p>
        </p:txBody>
      </p:sp>
    </p:spTree>
    <p:extLst>
      <p:ext uri="{BB962C8B-B14F-4D97-AF65-F5344CB8AC3E}">
        <p14:creationId xmlns:p14="http://schemas.microsoft.com/office/powerpoint/2010/main" val="3614574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33878" y="-78215"/>
            <a:ext cx="7772400" cy="1102519"/>
          </a:xfrm>
        </p:spPr>
        <p:txBody>
          <a:bodyPr/>
          <a:lstStyle/>
          <a:p>
            <a:pPr algn="ctr"/>
            <a:r>
              <a:rPr lang="fr-FR" dirty="0"/>
              <a:t>Introduction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a:t>
            </a:fld>
            <a:endParaRPr lang="fr-FR" sz="1200" b="1" i="0" u="none" strike="noStrike" cap="none">
              <a:solidFill>
                <a:srgbClr val="FF0000"/>
              </a:solidFill>
              <a:latin typeface="Calibri"/>
              <a:ea typeface="Calibri"/>
              <a:cs typeface="Calibri"/>
              <a:sym typeface="Calibri"/>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954" y="1327380"/>
            <a:ext cx="1951892" cy="2602523"/>
          </a:xfrm>
          <a:prstGeom prst="rect">
            <a:avLst/>
          </a:prstGeom>
        </p:spPr>
      </p:pic>
    </p:spTree>
    <p:extLst>
      <p:ext uri="{BB962C8B-B14F-4D97-AF65-F5344CB8AC3E}">
        <p14:creationId xmlns:p14="http://schemas.microsoft.com/office/powerpoint/2010/main" val="3419046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27199" cy="3345977"/>
          </a:xfrm>
        </p:spPr>
        <p:txBody>
          <a:bodyPr/>
          <a:lstStyle/>
          <a:p>
            <a:pPr>
              <a:buFont typeface="Wingdings" panose="05000000000000000000" pitchFamily="2" charset="2"/>
              <a:buChar char="§"/>
            </a:pPr>
            <a:r>
              <a:rPr lang="fr-FR" sz="1800" dirty="0">
                <a:latin typeface="Raleway" panose="020B0503030101060003" pitchFamily="34" charset="0"/>
              </a:rPr>
              <a:t>Soudure des chapes : </a:t>
            </a:r>
            <a:r>
              <a:rPr lang="fr-FR" sz="1800" b="0" dirty="0">
                <a:latin typeface="Raleway" panose="020B0503030101060003" pitchFamily="34" charset="0"/>
              </a:rPr>
              <a:t>Terminées</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Admission : </a:t>
            </a:r>
            <a:r>
              <a:rPr lang="fr-FR" sz="1800" b="0" dirty="0">
                <a:latin typeface="Raleway" panose="020B0503030101060003" pitchFamily="34" charset="0"/>
                <a:sym typeface="Wingdings" panose="05000000000000000000" pitchFamily="2" charset="2"/>
              </a:rPr>
              <a:t>Reçu de ARRK</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Echappement : </a:t>
            </a:r>
            <a:r>
              <a:rPr lang="fr-FR" sz="1800" b="0" dirty="0">
                <a:latin typeface="Raleway" panose="020B0503030101060003" pitchFamily="34" charset="0"/>
                <a:sym typeface="Wingdings" panose="05000000000000000000" pitchFamily="2" charset="2"/>
              </a:rPr>
              <a:t>Reçu de chez </a:t>
            </a:r>
            <a:r>
              <a:rPr lang="fr-FR" sz="1800" b="0" dirty="0" err="1">
                <a:latin typeface="Raleway" panose="020B0503030101060003" pitchFamily="34" charset="0"/>
                <a:sym typeface="Wingdings" panose="05000000000000000000" pitchFamily="2" charset="2"/>
              </a:rPr>
              <a:t>Bery</a:t>
            </a:r>
            <a:r>
              <a:rPr lang="fr-FR" sz="1800" b="0" dirty="0">
                <a:latin typeface="Raleway" panose="020B0503030101060003" pitchFamily="34" charset="0"/>
                <a:sym typeface="Wingdings" panose="05000000000000000000" pitchFamily="2" charset="2"/>
              </a:rPr>
              <a:t> Inox</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Refroidissement : </a:t>
            </a:r>
            <a:r>
              <a:rPr lang="fr-FR" sz="1800" b="0" dirty="0">
                <a:latin typeface="Raleway" panose="020B0503030101060003" pitchFamily="34" charset="0"/>
                <a:sym typeface="Wingdings" panose="05000000000000000000" pitchFamily="2" charset="2"/>
              </a:rPr>
              <a:t>Commande en cours chez </a:t>
            </a:r>
            <a:r>
              <a:rPr lang="fr-FR" sz="1800" b="0" dirty="0" err="1">
                <a:latin typeface="Raleway" panose="020B0503030101060003" pitchFamily="34" charset="0"/>
                <a:sym typeface="Wingdings" panose="05000000000000000000" pitchFamily="2" charset="2"/>
              </a:rPr>
              <a:t>Radiasoudure</a:t>
            </a:r>
            <a:endParaRPr lang="fr-FR" sz="1800" b="0" dirty="0">
              <a:latin typeface="Raleway" panose="020B0503030101060003" pitchFamily="34" charset="0"/>
              <a:sym typeface="Wingdings" panose="05000000000000000000" pitchFamily="2" charset="2"/>
            </a:endParaRP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Passage de vitesse : </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Réservoir : </a:t>
            </a:r>
            <a:r>
              <a:rPr lang="fr-FR" sz="1800" b="0" dirty="0">
                <a:latin typeface="Raleway" panose="020B0503030101060003" pitchFamily="34" charset="0"/>
                <a:sym typeface="Wingdings" panose="05000000000000000000" pitchFamily="2" charset="2"/>
              </a:rPr>
              <a:t>Découpe à La </a:t>
            </a:r>
            <a:r>
              <a:rPr lang="fr-FR" sz="1800" b="0" dirty="0" err="1">
                <a:latin typeface="Raleway" panose="020B0503030101060003" pitchFamily="34" charset="0"/>
                <a:sym typeface="Wingdings" panose="05000000000000000000" pitchFamily="2" charset="2"/>
              </a:rPr>
              <a:t>Mache</a:t>
            </a:r>
            <a:r>
              <a:rPr lang="fr-FR" sz="1800" b="0" dirty="0">
                <a:latin typeface="Raleway" panose="020B0503030101060003" pitchFamily="34" charset="0"/>
                <a:sym typeface="Wingdings" panose="05000000000000000000" pitchFamily="2" charset="2"/>
              </a:rPr>
              <a:t> et soudure chez </a:t>
            </a:r>
            <a:r>
              <a:rPr lang="fr-FR" sz="1800" b="0" dirty="0" err="1">
                <a:latin typeface="Raleway" panose="020B0503030101060003" pitchFamily="34" charset="0"/>
                <a:sym typeface="Wingdings" panose="05000000000000000000" pitchFamily="2" charset="2"/>
              </a:rPr>
              <a:t>Bery</a:t>
            </a:r>
            <a:r>
              <a:rPr lang="fr-FR" sz="1800" b="0" dirty="0">
                <a:latin typeface="Raleway" panose="020B0503030101060003" pitchFamily="34" charset="0"/>
                <a:sym typeface="Wingdings" panose="05000000000000000000" pitchFamily="2" charset="2"/>
              </a:rPr>
              <a:t> Inox</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Département Motorisation instrumentée</a:t>
            </a:r>
          </a:p>
        </p:txBody>
      </p:sp>
      <p:pic>
        <p:nvPicPr>
          <p:cNvPr id="6" name="Image 5">
            <a:extLst>
              <a:ext uri="{FF2B5EF4-FFF2-40B4-BE49-F238E27FC236}">
                <a16:creationId xmlns:a16="http://schemas.microsoft.com/office/drawing/2014/main" id="{65E03032-3248-4058-93A7-0ADB099AE459}"/>
              </a:ext>
            </a:extLst>
          </p:cNvPr>
          <p:cNvPicPr>
            <a:picLocks noChangeAspect="1"/>
          </p:cNvPicPr>
          <p:nvPr/>
        </p:nvPicPr>
        <p:blipFill rotWithShape="1">
          <a:blip r:embed="rId2"/>
          <a:srcRect l="20408" r="22697"/>
          <a:stretch/>
        </p:blipFill>
        <p:spPr>
          <a:xfrm>
            <a:off x="5820509" y="843558"/>
            <a:ext cx="2920350" cy="3849646"/>
          </a:xfrm>
          <a:prstGeom prst="rect">
            <a:avLst/>
          </a:prstGeom>
        </p:spPr>
      </p:pic>
    </p:spTree>
    <p:extLst>
      <p:ext uri="{BB962C8B-B14F-4D97-AF65-F5344CB8AC3E}">
        <p14:creationId xmlns:p14="http://schemas.microsoft.com/office/powerpoint/2010/main" val="41853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31</a:t>
            </a:fld>
            <a:endParaRPr lang="fr-FR" sz="1200" b="1" i="0" u="none" strike="noStrike" cap="none">
              <a:solidFill>
                <a:srgbClr val="FF0000"/>
              </a:solidFill>
              <a:latin typeface="Calibri"/>
              <a:ea typeface="Calibri"/>
              <a:cs typeface="Calibri"/>
              <a:sym typeface="Calibri"/>
            </a:endParaRPr>
          </a:p>
        </p:txBody>
      </p:sp>
      <p:sp>
        <p:nvSpPr>
          <p:cNvPr id="5" name="Titre 4"/>
          <p:cNvSpPr>
            <a:spLocks noGrp="1"/>
          </p:cNvSpPr>
          <p:nvPr>
            <p:ph type="title"/>
          </p:nvPr>
        </p:nvSpPr>
        <p:spPr/>
        <p:txBody>
          <a:bodyPr/>
          <a:lstStyle/>
          <a:p>
            <a:r>
              <a:rPr lang="fr-FR" dirty="0"/>
              <a:t>Statistiques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1" y="922021"/>
            <a:ext cx="7706458" cy="3560049"/>
          </a:xfrm>
          <a:prstGeom prst="rect">
            <a:avLst/>
          </a:prstGeom>
        </p:spPr>
      </p:pic>
    </p:spTree>
    <p:extLst>
      <p:ext uri="{BB962C8B-B14F-4D97-AF65-F5344CB8AC3E}">
        <p14:creationId xmlns:p14="http://schemas.microsoft.com/office/powerpoint/2010/main" val="1787694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32</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Journal d’intégration</a:t>
            </a:r>
          </a:p>
        </p:txBody>
      </p:sp>
      <p:sp>
        <p:nvSpPr>
          <p:cNvPr id="6" name="Espace réservé du texte 1">
            <a:extLst>
              <a:ext uri="{FF2B5EF4-FFF2-40B4-BE49-F238E27FC236}">
                <a16:creationId xmlns:a16="http://schemas.microsoft.com/office/drawing/2014/main" id="{F960F196-DBE2-41A6-ACE6-4C9CA0F78735}"/>
              </a:ext>
            </a:extLst>
          </p:cNvPr>
          <p:cNvSpPr txBox="1">
            <a:spLocks/>
          </p:cNvSpPr>
          <p:nvPr/>
        </p:nvSpPr>
        <p:spPr>
          <a:xfrm>
            <a:off x="251520" y="843558"/>
            <a:ext cx="5327199" cy="33459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dirty="0">
                <a:latin typeface="Raleway" panose="020B0503030101060003" pitchFamily="34" charset="0"/>
              </a:rPr>
              <a:t>A remplir après chaque séance d’intégration</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Recense le travail prévu, les intégrateurs présents et le travail réalisé</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Permet de suivre l’évolution de l’intégration.</a:t>
            </a:r>
          </a:p>
          <a:p>
            <a:pPr>
              <a:buFont typeface="Wingdings" panose="05000000000000000000" pitchFamily="2" charset="2"/>
              <a:buChar char="§"/>
            </a:pPr>
            <a:endParaRPr lang="fr-FR" sz="2400" dirty="0">
              <a:latin typeface="Raleway" panose="020B0503030101060003" pitchFamily="34" charset="0"/>
            </a:endParaRPr>
          </a:p>
        </p:txBody>
      </p:sp>
    </p:spTree>
    <p:extLst>
      <p:ext uri="{BB962C8B-B14F-4D97-AF65-F5344CB8AC3E}">
        <p14:creationId xmlns:p14="http://schemas.microsoft.com/office/powerpoint/2010/main" val="3195787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33</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Diagramme d’intégration prévisionnel</a:t>
            </a:r>
          </a:p>
        </p:txBody>
      </p:sp>
    </p:spTree>
    <p:extLst>
      <p:ext uri="{BB962C8B-B14F-4D97-AF65-F5344CB8AC3E}">
        <p14:creationId xmlns:p14="http://schemas.microsoft.com/office/powerpoint/2010/main" val="2735497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34</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Planning d’intégration prévisionnel</a:t>
            </a:r>
          </a:p>
        </p:txBody>
      </p:sp>
      <p:sp>
        <p:nvSpPr>
          <p:cNvPr id="4" name="Espace réservé du texte 1">
            <a:extLst>
              <a:ext uri="{FF2B5EF4-FFF2-40B4-BE49-F238E27FC236}">
                <a16:creationId xmlns:a16="http://schemas.microsoft.com/office/drawing/2014/main" id="{8218F5AF-82E8-4415-9F31-C039A6FF747E}"/>
              </a:ext>
            </a:extLst>
          </p:cNvPr>
          <p:cNvSpPr txBox="1">
            <a:spLocks/>
          </p:cNvSpPr>
          <p:nvPr/>
        </p:nvSpPr>
        <p:spPr>
          <a:xfrm>
            <a:off x="251520" y="843559"/>
            <a:ext cx="8640960" cy="34415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b="1" dirty="0">
                <a:solidFill>
                  <a:srgbClr val="FF0000"/>
                </a:solidFill>
                <a:latin typeface="Raleway" panose="020B0503030101060003" pitchFamily="34" charset="0"/>
              </a:rPr>
              <a:t>Début de l’intégration : </a:t>
            </a:r>
            <a:r>
              <a:rPr lang="fr-FR" sz="1800" dirty="0">
                <a:solidFill>
                  <a:srgbClr val="FF0000"/>
                </a:solidFill>
                <a:latin typeface="Raleway" panose="020B0503030101060003" pitchFamily="34" charset="0"/>
              </a:rPr>
              <a:t>Samedi 16 Mars 2019</a:t>
            </a:r>
          </a:p>
          <a:p>
            <a:pPr>
              <a:buFont typeface="Wingdings" panose="05000000000000000000" pitchFamily="2" charset="2"/>
              <a:buChar char="§"/>
            </a:pPr>
            <a:endParaRPr lang="fr-FR" sz="1800" b="1" dirty="0">
              <a:latin typeface="Raleway" panose="020B0503030101060003" pitchFamily="34" charset="0"/>
            </a:endParaRP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Week-end : </a:t>
            </a:r>
            <a:r>
              <a:rPr lang="fr-FR" sz="1800" dirty="0">
                <a:latin typeface="Raleway" panose="020B0503030101060003" pitchFamily="34" charset="0"/>
              </a:rPr>
              <a:t>Samedi 16 Mars 2019</a:t>
            </a: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Semaine : </a:t>
            </a:r>
            <a:r>
              <a:rPr lang="fr-FR" sz="1800" dirty="0">
                <a:latin typeface="Raleway" panose="020B0503030101060003" pitchFamily="34" charset="0"/>
              </a:rPr>
              <a:t>Intégration admission &amp; Validation sur </a:t>
            </a:r>
            <a:r>
              <a:rPr lang="fr-FR" sz="1800" dirty="0" err="1">
                <a:latin typeface="Raleway" panose="020B0503030101060003" pitchFamily="34" charset="0"/>
              </a:rPr>
              <a:t>Vulcanix</a:t>
            </a:r>
            <a:r>
              <a:rPr lang="fr-FR" sz="1800" dirty="0">
                <a:latin typeface="Raleway" panose="020B0503030101060003" pitchFamily="34" charset="0"/>
              </a:rPr>
              <a:t>, Intégration du pédalier, </a:t>
            </a:r>
          </a:p>
          <a:p>
            <a:pPr>
              <a:buFont typeface="Wingdings" panose="05000000000000000000" pitchFamily="2" charset="2"/>
              <a:buChar char="§"/>
            </a:pPr>
            <a:r>
              <a:rPr lang="fr-FR" sz="1800" b="1" dirty="0">
                <a:latin typeface="Raleway" panose="020B0503030101060003" pitchFamily="34" charset="0"/>
              </a:rPr>
              <a:t>2</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a:latin typeface="Raleway" panose="020B0503030101060003" pitchFamily="34" charset="0"/>
              </a:rPr>
              <a:t>Intégration roue équipée, Faisceaux électrique, Direction, Freinage</a:t>
            </a:r>
          </a:p>
          <a:p>
            <a:pPr>
              <a:buFont typeface="Wingdings" panose="05000000000000000000" pitchFamily="2" charset="2"/>
              <a:buChar char="§"/>
            </a:pPr>
            <a:r>
              <a:rPr lang="fr-FR" sz="1800" b="1" dirty="0">
                <a:latin typeface="Raleway" panose="020B0503030101060003" pitchFamily="34" charset="0"/>
              </a:rPr>
              <a:t>3</a:t>
            </a:r>
            <a:r>
              <a:rPr lang="fr-FR" sz="1800" b="1" baseline="30000" dirty="0">
                <a:latin typeface="Raleway" panose="020B0503030101060003" pitchFamily="34" charset="0"/>
              </a:rPr>
              <a:t>e</a:t>
            </a:r>
            <a:r>
              <a:rPr lang="fr-FR" sz="1800" b="1" dirty="0">
                <a:latin typeface="Raleway" panose="020B0503030101060003" pitchFamily="34" charset="0"/>
              </a:rPr>
              <a:t> Semaine : </a:t>
            </a:r>
          </a:p>
          <a:p>
            <a:pPr>
              <a:buFont typeface="Wingdings" panose="05000000000000000000" pitchFamily="2" charset="2"/>
              <a:buChar char="§"/>
            </a:pPr>
            <a:r>
              <a:rPr lang="fr-FR" sz="1800" b="1" dirty="0">
                <a:latin typeface="Raleway" panose="020B0503030101060003" pitchFamily="34" charset="0"/>
              </a:rPr>
              <a:t>Dernier Week end : </a:t>
            </a:r>
            <a:r>
              <a:rPr lang="fr-FR" sz="1800" dirty="0">
                <a:latin typeface="Raleway" panose="020B0503030101060003" pitchFamily="34" charset="0"/>
              </a:rPr>
              <a:t>Finition </a:t>
            </a:r>
          </a:p>
          <a:p>
            <a:pPr>
              <a:buFont typeface="Wingdings" panose="05000000000000000000" pitchFamily="2" charset="2"/>
              <a:buChar char="§"/>
            </a:pPr>
            <a:endParaRPr lang="fr-FR" sz="1800" dirty="0">
              <a:latin typeface="Raleway" panose="020B0503030101060003" pitchFamily="34" charset="0"/>
            </a:endParaRPr>
          </a:p>
          <a:p>
            <a:pPr>
              <a:buFont typeface="Wingdings" panose="05000000000000000000" pitchFamily="2" charset="2"/>
              <a:buChar char="§"/>
            </a:pPr>
            <a:r>
              <a:rPr lang="fr-FR" sz="1800" b="1" dirty="0">
                <a:solidFill>
                  <a:srgbClr val="FF0000"/>
                </a:solidFill>
                <a:latin typeface="Raleway" panose="020B0503030101060003" pitchFamily="34" charset="0"/>
              </a:rPr>
              <a:t>Fin de l’intégration : </a:t>
            </a:r>
            <a:r>
              <a:rPr lang="fr-FR" sz="1800" dirty="0">
                <a:solidFill>
                  <a:srgbClr val="FF0000"/>
                </a:solidFill>
                <a:latin typeface="Raleway" panose="020B0503030101060003" pitchFamily="34" charset="0"/>
              </a:rPr>
              <a:t>09 Avril 2019</a:t>
            </a:r>
          </a:p>
          <a:p>
            <a:pPr>
              <a:buFont typeface="Wingdings" panose="05000000000000000000" pitchFamily="2" charset="2"/>
              <a:buChar char="§"/>
            </a:pPr>
            <a:endParaRPr lang="fr-FR" sz="1800" dirty="0">
              <a:latin typeface="Raleway" panose="020B0503030101060003" pitchFamily="34" charset="0"/>
            </a:endParaRPr>
          </a:p>
        </p:txBody>
      </p:sp>
    </p:spTree>
    <p:extLst>
      <p:ext uri="{BB962C8B-B14F-4D97-AF65-F5344CB8AC3E}">
        <p14:creationId xmlns:p14="http://schemas.microsoft.com/office/powerpoint/2010/main" val="3778714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1800" i="1" dirty="0">
                <a:latin typeface="Raleway" panose="020B0503030101060003" pitchFamily="34" charset="0"/>
              </a:rPr>
              <a:t>Début de l’intégration : </a:t>
            </a:r>
            <a:r>
              <a:rPr lang="fr-FR" sz="1800" b="0" dirty="0">
                <a:latin typeface="Raleway" panose="020B0503030101060003" pitchFamily="34" charset="0"/>
              </a:rPr>
              <a:t>Samedi 16 Mars 2019</a:t>
            </a:r>
          </a:p>
          <a:p>
            <a:pPr>
              <a:buFont typeface="Wingdings" panose="05000000000000000000" pitchFamily="2" charset="2"/>
              <a:buChar char="§"/>
            </a:pPr>
            <a:r>
              <a:rPr lang="fr-FR" sz="1800" i="1" dirty="0">
                <a:latin typeface="Raleway" panose="020B0503030101060003" pitchFamily="34" charset="0"/>
              </a:rPr>
              <a:t>TOP Moteur : </a:t>
            </a:r>
            <a:r>
              <a:rPr lang="fr-FR" sz="1800" b="0" dirty="0">
                <a:latin typeface="Raleway" panose="020B0503030101060003" pitchFamily="34" charset="0"/>
              </a:rPr>
              <a:t>Vendredi 03 Mars 2019</a:t>
            </a:r>
          </a:p>
          <a:p>
            <a:pPr>
              <a:buFont typeface="Wingdings" panose="05000000000000000000" pitchFamily="2" charset="2"/>
              <a:buChar char="§"/>
            </a:pPr>
            <a:r>
              <a:rPr lang="fr-FR" sz="1800" i="1" dirty="0">
                <a:latin typeface="Raleway" panose="020B0503030101060003" pitchFamily="34" charset="0"/>
                <a:sym typeface="Wingdings" panose="05000000000000000000" pitchFamily="2" charset="2"/>
              </a:rPr>
              <a:t>Roll Out : </a:t>
            </a:r>
            <a:r>
              <a:rPr lang="fr-FR" sz="1800" b="0" dirty="0">
                <a:latin typeface="Raleway" panose="020B0503030101060003" pitchFamily="34" charset="0"/>
                <a:sym typeface="Wingdings" panose="05000000000000000000" pitchFamily="2" charset="2"/>
              </a:rPr>
              <a:t>Mercredi 10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Début des essais : </a:t>
            </a:r>
            <a:r>
              <a:rPr lang="fr-FR" sz="1800" b="0" dirty="0">
                <a:latin typeface="Raleway" panose="020B0503030101060003" pitchFamily="34" charset="0"/>
                <a:sym typeface="Wingdings" panose="05000000000000000000" pitchFamily="2" charset="2"/>
              </a:rPr>
              <a:t>Jeudi 11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Départ en stage : </a:t>
            </a:r>
            <a:r>
              <a:rPr lang="fr-FR" sz="1800" b="0" dirty="0">
                <a:latin typeface="Raleway" panose="020B0503030101060003" pitchFamily="34" charset="0"/>
                <a:sym typeface="Wingdings" panose="05000000000000000000" pitchFamily="2" charset="2"/>
              </a:rPr>
              <a:t>2 Mai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FSN : </a:t>
            </a:r>
            <a:r>
              <a:rPr lang="fr-FR" sz="1800" b="0" dirty="0">
                <a:latin typeface="Raleway" panose="020B0503030101060003" pitchFamily="34" charset="0"/>
                <a:sym typeface="Wingdings" panose="05000000000000000000" pitchFamily="2" charset="2"/>
              </a:rPr>
              <a:t>7 au 11 Juillet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 ATA :</a:t>
            </a:r>
            <a:r>
              <a:rPr lang="fr-FR" sz="1800" b="0" dirty="0">
                <a:latin typeface="Raleway" panose="020B0503030101060003" pitchFamily="34" charset="0"/>
                <a:sym typeface="Wingdings" panose="05000000000000000000" pitchFamily="2" charset="2"/>
              </a:rPr>
              <a:t> 24 au 28 Juillet 2019</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Prochains Jalons :</a:t>
            </a:r>
          </a:p>
        </p:txBody>
      </p:sp>
    </p:spTree>
    <p:extLst>
      <p:ext uri="{BB962C8B-B14F-4D97-AF65-F5344CB8AC3E}">
        <p14:creationId xmlns:p14="http://schemas.microsoft.com/office/powerpoint/2010/main" val="3692004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2400" b="0" dirty="0">
                <a:latin typeface="Raleway" panose="020B0503030101060003" pitchFamily="34" charset="0"/>
              </a:rPr>
              <a:t>Sous contrôle</a:t>
            </a:r>
          </a:p>
          <a:p>
            <a:pPr>
              <a:buFont typeface="Wingdings" panose="05000000000000000000" pitchFamily="2" charset="2"/>
              <a:buChar char="§"/>
            </a:pPr>
            <a:r>
              <a:rPr lang="fr-FR" sz="2400" b="0" dirty="0">
                <a:latin typeface="Raleway" panose="020B0503030101060003" pitchFamily="34" charset="0"/>
              </a:rPr>
              <a:t>Préparation de la validation</a:t>
            </a:r>
          </a:p>
          <a:p>
            <a:pPr>
              <a:buFont typeface="Wingdings" panose="05000000000000000000" pitchFamily="2" charset="2"/>
              <a:buChar char="§"/>
            </a:pPr>
            <a:r>
              <a:rPr lang="fr-FR" sz="2400" b="0">
                <a:latin typeface="Raleway" panose="020B0503030101060003" pitchFamily="34" charset="0"/>
              </a:rPr>
              <a:t>Choix compétition : FS ATA &amp; FSN  </a:t>
            </a: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Conclusion</a:t>
            </a:r>
          </a:p>
        </p:txBody>
      </p:sp>
    </p:spTree>
    <p:extLst>
      <p:ext uri="{BB962C8B-B14F-4D97-AF65-F5344CB8AC3E}">
        <p14:creationId xmlns:p14="http://schemas.microsoft.com/office/powerpoint/2010/main" val="906711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BA44DEF-6AC1-4A5F-9DAD-0059922B3FBA}"/>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37</a:t>
            </a:fld>
            <a:endParaRPr lang="fr-FR" sz="1200" b="1" i="0" u="none" strike="noStrike" cap="none">
              <a:solidFill>
                <a:srgbClr val="FF0000"/>
              </a:solidFill>
              <a:latin typeface="Calibri"/>
              <a:ea typeface="Calibri"/>
              <a:cs typeface="Calibri"/>
              <a:sym typeface="Calibri"/>
            </a:endParaRPr>
          </a:p>
        </p:txBody>
      </p:sp>
      <p:sp>
        <p:nvSpPr>
          <p:cNvPr id="4" name="Titre 3">
            <a:extLst>
              <a:ext uri="{FF2B5EF4-FFF2-40B4-BE49-F238E27FC236}">
                <a16:creationId xmlns:a16="http://schemas.microsoft.com/office/drawing/2014/main" id="{F54406FD-DEBC-498E-A980-ABAD2E4717F4}"/>
              </a:ext>
            </a:extLst>
          </p:cNvPr>
          <p:cNvSpPr>
            <a:spLocks noGrp="1"/>
          </p:cNvSpPr>
          <p:nvPr>
            <p:ph type="title"/>
          </p:nvPr>
        </p:nvSpPr>
        <p:spPr/>
        <p:txBody>
          <a:bodyPr/>
          <a:lstStyle/>
          <a:p>
            <a:r>
              <a:rPr lang="fr-FR" dirty="0"/>
              <a:t>Roll Out</a:t>
            </a:r>
          </a:p>
        </p:txBody>
      </p:sp>
      <p:pic>
        <p:nvPicPr>
          <p:cNvPr id="6" name="Image 5">
            <a:extLst>
              <a:ext uri="{FF2B5EF4-FFF2-40B4-BE49-F238E27FC236}">
                <a16:creationId xmlns:a16="http://schemas.microsoft.com/office/drawing/2014/main" id="{D34114A3-96B1-4B73-8E08-00BB2A526325}"/>
              </a:ext>
            </a:extLst>
          </p:cNvPr>
          <p:cNvPicPr>
            <a:picLocks noChangeAspect="1"/>
          </p:cNvPicPr>
          <p:nvPr/>
        </p:nvPicPr>
        <p:blipFill>
          <a:blip r:embed="rId2"/>
          <a:stretch>
            <a:fillRect/>
          </a:stretch>
        </p:blipFill>
        <p:spPr>
          <a:xfrm>
            <a:off x="0" y="1104712"/>
            <a:ext cx="9144000" cy="2934076"/>
          </a:xfrm>
          <a:prstGeom prst="rect">
            <a:avLst/>
          </a:prstGeom>
        </p:spPr>
      </p:pic>
    </p:spTree>
    <p:extLst>
      <p:ext uri="{BB962C8B-B14F-4D97-AF65-F5344CB8AC3E}">
        <p14:creationId xmlns:p14="http://schemas.microsoft.com/office/powerpoint/2010/main" val="3094862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815" y="847299"/>
            <a:ext cx="6560476" cy="4296201"/>
          </a:xfrm>
          <a:prstGeom prst="rect">
            <a:avLst/>
          </a:prstGeom>
        </p:spPr>
      </p:pic>
      <p:sp>
        <p:nvSpPr>
          <p:cNvPr id="5" name="Titre 4"/>
          <p:cNvSpPr>
            <a:spLocks noGrp="1"/>
          </p:cNvSpPr>
          <p:nvPr>
            <p:ph type="title"/>
          </p:nvPr>
        </p:nvSpPr>
        <p:spPr>
          <a:xfrm>
            <a:off x="806853" y="0"/>
            <a:ext cx="7772400" cy="1021556"/>
          </a:xfrm>
        </p:spPr>
        <p:txBody>
          <a:bodyPr/>
          <a:lstStyle/>
          <a:p>
            <a:pPr algn="ctr"/>
            <a:r>
              <a:rPr lang="fr-FR" dirty="0"/>
              <a:t>Merci d’être venu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38</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74063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887370"/>
          </a:xfrm>
        </p:spPr>
        <p:txBody>
          <a:bodyPr/>
          <a:lstStyle/>
          <a:p>
            <a:pPr marL="177800" indent="0">
              <a:buNone/>
            </a:pPr>
            <a:r>
              <a:rPr lang="fr-FR" sz="2400" dirty="0">
                <a:latin typeface="Raleway" panose="020B0503030101060003" pitchFamily="34" charset="0"/>
              </a:rPr>
              <a:t>Point sur l’avancement</a:t>
            </a:r>
          </a:p>
          <a:p>
            <a:r>
              <a:rPr lang="fr-FR" sz="2000" b="0" dirty="0">
                <a:latin typeface="Raleway" panose="020B0503030101060003" pitchFamily="34" charset="0"/>
              </a:rPr>
              <a:t>Retard de 1 mois : Rattrapage de 1 semaine</a:t>
            </a:r>
          </a:p>
          <a:p>
            <a:r>
              <a:rPr lang="fr-FR" sz="2000" b="0" dirty="0">
                <a:latin typeface="Raleway" panose="020B0503030101060003" pitchFamily="34" charset="0"/>
              </a:rPr>
              <a:t>Retard sur l’approvisionnement de bruts à La </a:t>
            </a:r>
            <a:r>
              <a:rPr lang="fr-FR" sz="2000" b="0" dirty="0" err="1">
                <a:latin typeface="Raleway" panose="020B0503030101060003" pitchFamily="34" charset="0"/>
              </a:rPr>
              <a:t>Mache</a:t>
            </a:r>
            <a:r>
              <a:rPr lang="fr-FR" sz="2000" b="0" dirty="0">
                <a:latin typeface="Raleway" panose="020B0503030101060003" pitchFamily="34" charset="0"/>
              </a:rPr>
              <a:t> Laser</a:t>
            </a:r>
          </a:p>
          <a:p>
            <a:pPr marL="177800" indent="0">
              <a:buNone/>
            </a:pPr>
            <a:endParaRPr lang="fr-FR" sz="800" dirty="0">
              <a:latin typeface="Raleway" panose="020B0503030101060003" pitchFamily="34" charset="0"/>
            </a:endParaRPr>
          </a:p>
          <a:p>
            <a:pPr marL="177800" indent="0">
              <a:buNone/>
            </a:pPr>
            <a:r>
              <a:rPr lang="fr-FR" sz="2400" dirty="0">
                <a:latin typeface="Raleway" panose="020B0503030101060003" pitchFamily="34" charset="0"/>
              </a:rPr>
              <a:t>Indicateurs</a:t>
            </a:r>
          </a:p>
          <a:p>
            <a:r>
              <a:rPr lang="fr-FR" sz="2000" b="0" dirty="0">
                <a:latin typeface="Raleway" panose="020B0503030101060003" pitchFamily="34" charset="0"/>
              </a:rPr>
              <a:t>Structure tubulaire terminé (25 Janvier)</a:t>
            </a:r>
          </a:p>
          <a:p>
            <a:r>
              <a:rPr lang="fr-FR" sz="2000" b="0" dirty="0">
                <a:latin typeface="Raleway" panose="020B0503030101060003" pitchFamily="34" charset="0"/>
              </a:rPr>
              <a:t>Premières chapes soudées (31 Janvier)</a:t>
            </a:r>
          </a:p>
          <a:p>
            <a:r>
              <a:rPr lang="fr-FR" sz="2000" b="0" dirty="0">
                <a:latin typeface="Raleway" panose="020B0503030101060003" pitchFamily="34" charset="0"/>
              </a:rPr>
              <a:t>Fin de la soudure (8 Mars)</a:t>
            </a:r>
          </a:p>
          <a:p>
            <a:r>
              <a:rPr lang="fr-FR" sz="2000" b="0" dirty="0">
                <a:latin typeface="Raleway" panose="020B0503030101060003" pitchFamily="34" charset="0"/>
              </a:rPr>
              <a:t>Ensemble des pièces La </a:t>
            </a:r>
            <a:r>
              <a:rPr lang="fr-FR" sz="2000" b="0" dirty="0" err="1">
                <a:latin typeface="Raleway" panose="020B0503030101060003" pitchFamily="34" charset="0"/>
              </a:rPr>
              <a:t>Mache</a:t>
            </a:r>
            <a:r>
              <a:rPr lang="fr-FR" sz="2000" b="0" dirty="0">
                <a:latin typeface="Raleway" panose="020B0503030101060003" pitchFamily="34" charset="0"/>
              </a:rPr>
              <a:t> Productique terminées Vendredi 22 Mars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Introduction</a:t>
            </a:r>
          </a:p>
        </p:txBody>
      </p:sp>
    </p:spTree>
    <p:extLst>
      <p:ext uri="{BB962C8B-B14F-4D97-AF65-F5344CB8AC3E}">
        <p14:creationId xmlns:p14="http://schemas.microsoft.com/office/powerpoint/2010/main" val="279329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456384"/>
          </a:xfrm>
        </p:spPr>
        <p:txBody>
          <a:bodyPr/>
          <a:lstStyle/>
          <a:p>
            <a:pPr marL="177800" indent="0">
              <a:buNone/>
            </a:pPr>
            <a:r>
              <a:rPr lang="fr-FR" sz="2400" dirty="0">
                <a:latin typeface="Raleway" panose="020B0503030101060003" pitchFamily="34" charset="0"/>
              </a:rPr>
              <a:t>Pièces fabriquées : </a:t>
            </a:r>
          </a:p>
          <a:p>
            <a:r>
              <a:rPr lang="fr-FR" sz="2000" b="0" dirty="0">
                <a:latin typeface="Raleway" panose="020B0503030101060003" pitchFamily="34" charset="0"/>
              </a:rPr>
              <a:t>Reçues : </a:t>
            </a:r>
          </a:p>
          <a:p>
            <a:r>
              <a:rPr lang="fr-FR" sz="2000" b="0" dirty="0">
                <a:latin typeface="Raleway" panose="020B0503030101060003" pitchFamily="34" charset="0"/>
              </a:rPr>
              <a:t>En cours : </a:t>
            </a:r>
          </a:p>
          <a:p>
            <a:pPr marL="177800" indent="0">
              <a:buNone/>
            </a:pPr>
            <a:endParaRPr lang="fr-FR" sz="800" dirty="0">
              <a:latin typeface="Raleway" panose="020B0503030101060003" pitchFamily="34" charset="0"/>
            </a:endParaRPr>
          </a:p>
          <a:p>
            <a:pPr marL="177800" indent="0">
              <a:buNone/>
            </a:pPr>
            <a:r>
              <a:rPr lang="fr-FR" sz="2400" dirty="0">
                <a:latin typeface="Raleway" panose="020B0503030101060003" pitchFamily="34" charset="0"/>
              </a:rPr>
              <a:t>Pièces achetées : </a:t>
            </a:r>
          </a:p>
          <a:p>
            <a:r>
              <a:rPr lang="fr-FR" sz="2000" b="0" dirty="0">
                <a:latin typeface="Raleway" panose="020B0503030101060003" pitchFamily="34" charset="0"/>
              </a:rPr>
              <a:t>Reçues : </a:t>
            </a:r>
          </a:p>
          <a:p>
            <a:r>
              <a:rPr lang="fr-FR" sz="2000" b="0" dirty="0">
                <a:latin typeface="Raleway" panose="020B0503030101060003" pitchFamily="34" charset="0"/>
              </a:rPr>
              <a:t>Commandées :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Bilan logistique</a:t>
            </a:r>
          </a:p>
        </p:txBody>
      </p:sp>
    </p:spTree>
    <p:extLst>
      <p:ext uri="{BB962C8B-B14F-4D97-AF65-F5344CB8AC3E}">
        <p14:creationId xmlns:p14="http://schemas.microsoft.com/office/powerpoint/2010/main" val="339438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55859" y="79530"/>
            <a:ext cx="7772400" cy="1102519"/>
          </a:xfrm>
        </p:spPr>
        <p:txBody>
          <a:bodyPr/>
          <a:lstStyle/>
          <a:p>
            <a:pPr algn="ctr"/>
            <a:r>
              <a:rPr lang="fr-FR" dirty="0">
                <a:latin typeface="Century Gothic" panose="020B0502020202020204" pitchFamily="34" charset="0"/>
              </a:rPr>
              <a:t>Présentation des </a:t>
            </a:r>
            <a:r>
              <a:rPr lang="fr-FR" dirty="0" err="1">
                <a:latin typeface="Century Gothic" panose="020B0502020202020204" pitchFamily="34" charset="0"/>
              </a:rPr>
              <a:t>KITs</a:t>
            </a:r>
            <a:r>
              <a:rPr lang="fr-FR" dirty="0">
                <a:latin typeface="Century Gothic" panose="020B0502020202020204" pitchFamily="34" charset="0"/>
              </a:rPr>
              <a:t> de montage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6</a:t>
            </a:fld>
            <a:endParaRPr lang="fr-FR" sz="1200" b="1" i="0" u="none" strike="noStrike" cap="none">
              <a:solidFill>
                <a:srgbClr val="FF0000"/>
              </a:solidFill>
              <a:latin typeface="Calibri"/>
              <a:ea typeface="Calibri"/>
              <a:cs typeface="Calibri"/>
              <a:sym typeface="Calibri"/>
            </a:endParaRPr>
          </a:p>
        </p:txBody>
      </p:sp>
      <p:grpSp>
        <p:nvGrpSpPr>
          <p:cNvPr id="9" name="Groupe 8">
            <a:extLst>
              <a:ext uri="{FF2B5EF4-FFF2-40B4-BE49-F238E27FC236}">
                <a16:creationId xmlns:a16="http://schemas.microsoft.com/office/drawing/2014/main" id="{8AFCAD37-C0AF-46D7-A33C-873B7C0F6965}"/>
              </a:ext>
            </a:extLst>
          </p:cNvPr>
          <p:cNvGrpSpPr/>
          <p:nvPr/>
        </p:nvGrpSpPr>
        <p:grpSpPr>
          <a:xfrm>
            <a:off x="1657349" y="1182049"/>
            <a:ext cx="5083420" cy="2976196"/>
            <a:chOff x="1116622" y="1274883"/>
            <a:chExt cx="5083420" cy="2976196"/>
          </a:xfrm>
        </p:grpSpPr>
        <p:pic>
          <p:nvPicPr>
            <p:cNvPr id="5" name="Image 4">
              <a:extLst>
                <a:ext uri="{FF2B5EF4-FFF2-40B4-BE49-F238E27FC236}">
                  <a16:creationId xmlns:a16="http://schemas.microsoft.com/office/drawing/2014/main" id="{E15D9D51-8B05-4B7E-8E97-2092A0B7159E}"/>
                </a:ext>
              </a:extLst>
            </p:cNvPr>
            <p:cNvPicPr>
              <a:picLocks noChangeAspect="1"/>
            </p:cNvPicPr>
            <p:nvPr/>
          </p:nvPicPr>
          <p:blipFill>
            <a:blip r:embed="rId2"/>
            <a:stretch>
              <a:fillRect/>
            </a:stretch>
          </p:blipFill>
          <p:spPr>
            <a:xfrm>
              <a:off x="1116622" y="1362806"/>
              <a:ext cx="3851031" cy="2888273"/>
            </a:xfrm>
            <a:prstGeom prst="rect">
              <a:avLst/>
            </a:prstGeom>
          </p:spPr>
        </p:pic>
        <p:pic>
          <p:nvPicPr>
            <p:cNvPr id="8" name="Image 7">
              <a:extLst>
                <a:ext uri="{FF2B5EF4-FFF2-40B4-BE49-F238E27FC236}">
                  <a16:creationId xmlns:a16="http://schemas.microsoft.com/office/drawing/2014/main" id="{25C473B7-3D28-4AD0-8ABE-E652B000B3C4}"/>
                </a:ext>
              </a:extLst>
            </p:cNvPr>
            <p:cNvPicPr>
              <a:picLocks noChangeAspect="1"/>
            </p:cNvPicPr>
            <p:nvPr/>
          </p:nvPicPr>
          <p:blipFill>
            <a:blip r:embed="rId3"/>
            <a:stretch>
              <a:fillRect/>
            </a:stretch>
          </p:blipFill>
          <p:spPr>
            <a:xfrm>
              <a:off x="2349011" y="1274883"/>
              <a:ext cx="3851031" cy="2888273"/>
            </a:xfrm>
            <a:prstGeom prst="rect">
              <a:avLst/>
            </a:prstGeom>
          </p:spPr>
        </p:pic>
      </p:grpSp>
    </p:spTree>
    <p:extLst>
      <p:ext uri="{BB962C8B-B14F-4D97-AF65-F5344CB8AC3E}">
        <p14:creationId xmlns:p14="http://schemas.microsoft.com/office/powerpoint/2010/main" val="2540785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6558122" cy="3456384"/>
          </a:xfrm>
        </p:spPr>
        <p:txBody>
          <a:bodyPr/>
          <a:lstStyle/>
          <a:p>
            <a:pPr>
              <a:buFont typeface="Wingdings" panose="05000000000000000000" pitchFamily="2" charset="2"/>
              <a:buChar char="§"/>
            </a:pPr>
            <a:r>
              <a:rPr lang="fr-FR" sz="2400" dirty="0">
                <a:latin typeface="Raleway" panose="020B0503030101060003" pitchFamily="34" charset="0"/>
              </a:rPr>
              <a:t>ICO : 32</a:t>
            </a:r>
          </a:p>
          <a:p>
            <a:pPr>
              <a:buFont typeface="Wingdings" panose="05000000000000000000" pitchFamily="2" charset="2"/>
              <a:buChar char="§"/>
            </a:pPr>
            <a:r>
              <a:rPr lang="fr-FR" sz="2400" dirty="0">
                <a:latin typeface="Raleway" panose="020B0503030101060003" pitchFamily="34" charset="0"/>
              </a:rPr>
              <a:t>Reçu : 6</a:t>
            </a:r>
          </a:p>
          <a:p>
            <a:pPr>
              <a:buFont typeface="Wingdings" panose="05000000000000000000" pitchFamily="2" charset="2"/>
              <a:buChar char="§"/>
            </a:pPr>
            <a:r>
              <a:rPr lang="fr-FR" sz="2400" dirty="0">
                <a:latin typeface="Raleway" panose="020B0503030101060003" pitchFamily="34" charset="0"/>
              </a:rPr>
              <a:t>Approvisionnements </a:t>
            </a:r>
          </a:p>
          <a:p>
            <a:pPr lvl="1">
              <a:buFont typeface="Wingdings" panose="05000000000000000000" pitchFamily="2" charset="2"/>
              <a:buChar char="§"/>
            </a:pPr>
            <a:r>
              <a:rPr lang="fr-FR" dirty="0">
                <a:latin typeface="Raleway" panose="020B0503030101060003" pitchFamily="34" charset="0"/>
              </a:rPr>
              <a:t> Radiateur : livraison dans 2 semaines. Utilisation de celui d’</a:t>
            </a:r>
            <a:r>
              <a:rPr lang="fr-FR" dirty="0" err="1">
                <a:latin typeface="Raleway" panose="020B0503030101060003" pitchFamily="34" charset="0"/>
              </a:rPr>
              <a:t>Olympix</a:t>
            </a:r>
            <a:r>
              <a:rPr lang="fr-FR" dirty="0">
                <a:latin typeface="Raleway" panose="020B0503030101060003" pitchFamily="34" charset="0"/>
              </a:rPr>
              <a:t> pour les démarrages statiques</a:t>
            </a:r>
          </a:p>
          <a:p>
            <a:pPr lvl="1">
              <a:buFont typeface="Wingdings" panose="05000000000000000000" pitchFamily="2" charset="2"/>
              <a:buChar char="§"/>
            </a:pPr>
            <a:r>
              <a:rPr lang="fr-FR" dirty="0">
                <a:latin typeface="Raleway" panose="020B0503030101060003" pitchFamily="34" charset="0"/>
              </a:rPr>
              <a:t> Vase d’expansion chez </a:t>
            </a:r>
            <a:r>
              <a:rPr lang="fr-FR" dirty="0" err="1">
                <a:latin typeface="Raleway" panose="020B0503030101060003" pitchFamily="34" charset="0"/>
              </a:rPr>
              <a:t>Bery</a:t>
            </a:r>
            <a:r>
              <a:rPr lang="fr-FR" dirty="0">
                <a:latin typeface="Raleway" panose="020B0503030101060003" pitchFamily="34" charset="0"/>
              </a:rPr>
              <a:t> Inox (Devis fait)</a:t>
            </a: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7</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Refroidissement</a:t>
            </a:r>
          </a:p>
        </p:txBody>
      </p:sp>
    </p:spTree>
    <p:extLst>
      <p:ext uri="{BB962C8B-B14F-4D97-AF65-F5344CB8AC3E}">
        <p14:creationId xmlns:p14="http://schemas.microsoft.com/office/powerpoint/2010/main" val="123696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38789" cy="3456384"/>
          </a:xfrm>
        </p:spPr>
        <p:txBody>
          <a:bodyPr/>
          <a:lstStyle/>
          <a:p>
            <a:pPr>
              <a:buFont typeface="Wingdings" panose="05000000000000000000" pitchFamily="2" charset="2"/>
              <a:buChar char="§"/>
            </a:pPr>
            <a:r>
              <a:rPr lang="fr-FR" sz="2400" dirty="0">
                <a:latin typeface="Raleway" panose="020B0503030101060003" pitchFamily="34" charset="0"/>
              </a:rPr>
              <a:t>ICO : 32</a:t>
            </a:r>
          </a:p>
          <a:p>
            <a:pPr>
              <a:buFont typeface="Wingdings" panose="05000000000000000000" pitchFamily="2" charset="2"/>
              <a:buChar char="§"/>
            </a:pPr>
            <a:r>
              <a:rPr lang="fr-FR" sz="2400" dirty="0">
                <a:latin typeface="Raleway" panose="020B0503030101060003" pitchFamily="34" charset="0"/>
              </a:rPr>
              <a:t>Reçu : 6</a:t>
            </a:r>
          </a:p>
          <a:p>
            <a:pPr>
              <a:buFont typeface="Wingdings" panose="05000000000000000000" pitchFamily="2" charset="2"/>
              <a:buChar char="§"/>
            </a:pPr>
            <a:r>
              <a:rPr lang="fr-FR" sz="2400" dirty="0">
                <a:latin typeface="Raleway" panose="020B0503030101060003" pitchFamily="34" charset="0"/>
              </a:rPr>
              <a:t>Approvisionnements </a:t>
            </a:r>
          </a:p>
          <a:p>
            <a:pPr lvl="1">
              <a:buFont typeface="Wingdings" panose="05000000000000000000" pitchFamily="2" charset="2"/>
              <a:buChar char="§"/>
            </a:pPr>
            <a:r>
              <a:rPr lang="fr-FR" dirty="0">
                <a:latin typeface="Raleway" panose="020B0503030101060003" pitchFamily="34" charset="0"/>
              </a:rPr>
              <a:t>Carter soudé chez </a:t>
            </a:r>
            <a:r>
              <a:rPr lang="fr-FR" dirty="0" err="1">
                <a:latin typeface="Raleway" panose="020B0503030101060003" pitchFamily="34" charset="0"/>
              </a:rPr>
              <a:t>Bery</a:t>
            </a:r>
            <a:r>
              <a:rPr lang="fr-FR" dirty="0">
                <a:latin typeface="Raleway" panose="020B0503030101060003" pitchFamily="34" charset="0"/>
              </a:rPr>
              <a:t> Inox</a:t>
            </a: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Moteur</a:t>
            </a:r>
          </a:p>
        </p:txBody>
      </p:sp>
      <p:pic>
        <p:nvPicPr>
          <p:cNvPr id="5" name="Image 4">
            <a:extLst>
              <a:ext uri="{FF2B5EF4-FFF2-40B4-BE49-F238E27FC236}">
                <a16:creationId xmlns:a16="http://schemas.microsoft.com/office/drawing/2014/main" id="{8AF7407C-87FA-4B94-9011-B884529F7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340" y="958730"/>
            <a:ext cx="2138140" cy="3801137"/>
          </a:xfrm>
          <a:prstGeom prst="rect">
            <a:avLst/>
          </a:prstGeom>
        </p:spPr>
      </p:pic>
    </p:spTree>
    <p:extLst>
      <p:ext uri="{BB962C8B-B14F-4D97-AF65-F5344CB8AC3E}">
        <p14:creationId xmlns:p14="http://schemas.microsoft.com/office/powerpoint/2010/main" val="3752230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364442" cy="3456384"/>
          </a:xfrm>
        </p:spPr>
        <p:txBody>
          <a:bodyPr/>
          <a:lstStyle/>
          <a:p>
            <a:pPr>
              <a:buFont typeface="Wingdings" panose="05000000000000000000" pitchFamily="2" charset="2"/>
              <a:buChar char="§"/>
            </a:pPr>
            <a:r>
              <a:rPr lang="fr-FR" sz="2400" dirty="0">
                <a:latin typeface="Raleway" panose="020B0503030101060003" pitchFamily="34" charset="0"/>
              </a:rPr>
              <a:t>ICO : 20</a:t>
            </a:r>
          </a:p>
          <a:p>
            <a:pPr>
              <a:buFont typeface="Wingdings" panose="05000000000000000000" pitchFamily="2" charset="2"/>
              <a:buChar char="§"/>
            </a:pPr>
            <a:r>
              <a:rPr lang="fr-FR" sz="2400" dirty="0">
                <a:latin typeface="Raleway" panose="020B0503030101060003" pitchFamily="34" charset="0"/>
              </a:rPr>
              <a:t>Approvisionnés : 16</a:t>
            </a:r>
          </a:p>
          <a:p>
            <a:pPr>
              <a:buFont typeface="Wingdings" panose="05000000000000000000" pitchFamily="2" charset="2"/>
              <a:buChar char="§"/>
            </a:pPr>
            <a:r>
              <a:rPr lang="fr-FR" sz="2400" b="0" dirty="0">
                <a:latin typeface="Raleway" panose="020B0503030101060003" pitchFamily="34" charset="0"/>
              </a:rPr>
              <a:t>Admission offerte par ARRK</a:t>
            </a:r>
          </a:p>
          <a:p>
            <a:pPr>
              <a:buFont typeface="Wingdings" panose="05000000000000000000" pitchFamily="2" charset="2"/>
              <a:buChar char="§"/>
            </a:pPr>
            <a:r>
              <a:rPr lang="fr-FR" sz="2400" b="0" dirty="0">
                <a:latin typeface="Raleway" panose="020B0503030101060003" pitchFamily="34" charset="0"/>
              </a:rPr>
              <a:t>Traitement des pièces de la guillotine en cours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Admission</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984" y="1323241"/>
            <a:ext cx="4260913" cy="2839915"/>
          </a:xfrm>
          <a:prstGeom prst="rect">
            <a:avLst/>
          </a:prstGeom>
        </p:spPr>
      </p:pic>
    </p:spTree>
    <p:extLst>
      <p:ext uri="{BB962C8B-B14F-4D97-AF65-F5344CB8AC3E}">
        <p14:creationId xmlns:p14="http://schemas.microsoft.com/office/powerpoint/2010/main" val="2214412782"/>
      </p:ext>
    </p:extLst>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1793</TotalTime>
  <Words>770</Words>
  <Application>Microsoft Office PowerPoint</Application>
  <PresentationFormat>Affichage à l'écran (16:9)</PresentationFormat>
  <Paragraphs>199</Paragraphs>
  <Slides>38</Slides>
  <Notes>1</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38</vt:i4>
      </vt:variant>
    </vt:vector>
  </HeadingPairs>
  <TitlesOfParts>
    <vt:vector size="45" baseType="lpstr">
      <vt:lpstr>Century Gothic</vt:lpstr>
      <vt:lpstr>Raleway</vt:lpstr>
      <vt:lpstr>Arial</vt:lpstr>
      <vt:lpstr>Wingdings</vt:lpstr>
      <vt:lpstr>Calibri</vt:lpstr>
      <vt:lpstr>Corbel</vt:lpstr>
      <vt:lpstr>EPSAC_Template_Rev2</vt:lpstr>
      <vt:lpstr>TOP Véhicule Optimus v1.0</vt:lpstr>
      <vt:lpstr>Table of contents</vt:lpstr>
      <vt:lpstr>Introduction</vt:lpstr>
      <vt:lpstr>Introduction</vt:lpstr>
      <vt:lpstr>Bilan logistique</vt:lpstr>
      <vt:lpstr>Présentation des KITs de montage</vt:lpstr>
      <vt:lpstr>Refroidissement</vt:lpstr>
      <vt:lpstr>Moteur</vt:lpstr>
      <vt:lpstr>Admission</vt:lpstr>
      <vt:lpstr>Pédalier</vt:lpstr>
      <vt:lpstr>Triangles</vt:lpstr>
      <vt:lpstr>Freinage</vt:lpstr>
      <vt:lpstr>Circuit de freinage</vt:lpstr>
      <vt:lpstr>Carrosserie</vt:lpstr>
      <vt:lpstr>Roue équipée</vt:lpstr>
      <vt:lpstr>Suspensions</vt:lpstr>
      <vt:lpstr>Barre anti roulis </vt:lpstr>
      <vt:lpstr>Transmission secondaire</vt:lpstr>
      <vt:lpstr>Electronique arrière &amp; arrière</vt:lpstr>
      <vt:lpstr>Direction</vt:lpstr>
      <vt:lpstr>Présentation des PVs de vérification</vt:lpstr>
      <vt:lpstr>Présentation des AMDEC de dérisquage</vt:lpstr>
      <vt:lpstr>Validation de la structure tubulaire</vt:lpstr>
      <vt:lpstr>Validation du tableau de bord (carte avant)</vt:lpstr>
      <vt:lpstr>Validation de la barre anti roulis</vt:lpstr>
      <vt:lpstr>Vérification de systèmes</vt:lpstr>
      <vt:lpstr>Stratégie d’intégration</vt:lpstr>
      <vt:lpstr>Département châssis équipé</vt:lpstr>
      <vt:lpstr>Département SEISM</vt:lpstr>
      <vt:lpstr>Département Motorisation instrumentée</vt:lpstr>
      <vt:lpstr>Statistiques</vt:lpstr>
      <vt:lpstr>Journal d’intégration</vt:lpstr>
      <vt:lpstr>Diagramme d’intégration prévisionnel</vt:lpstr>
      <vt:lpstr>Planning d’intégration prévisionnel</vt:lpstr>
      <vt:lpstr>Prochains Jalons :</vt:lpstr>
      <vt:lpstr>Conclusion</vt:lpstr>
      <vt:lpstr>Roll Out</vt:lpstr>
      <vt:lpstr>Merci d’être venu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Aurelien</dc:creator>
  <cp:lastModifiedBy>nicolas gameiro</cp:lastModifiedBy>
  <cp:revision>50</cp:revision>
  <dcterms:modified xsi:type="dcterms:W3CDTF">2019-03-15T13:50:46Z</dcterms:modified>
</cp:coreProperties>
</file>